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1" r:id="rId4"/>
    <p:sldId id="272" r:id="rId5"/>
    <p:sldId id="273" r:id="rId6"/>
    <p:sldId id="274" r:id="rId7"/>
    <p:sldId id="259" r:id="rId8"/>
    <p:sldId id="260" r:id="rId9"/>
    <p:sldId id="263" r:id="rId10"/>
    <p:sldId id="269" r:id="rId11"/>
    <p:sldId id="262" r:id="rId12"/>
    <p:sldId id="264" r:id="rId13"/>
    <p:sldId id="267" r:id="rId14"/>
    <p:sldId id="275" r:id="rId15"/>
    <p:sldId id="276" r:id="rId16"/>
    <p:sldId id="265" r:id="rId17"/>
    <p:sldId id="277" r:id="rId18"/>
    <p:sldId id="278" r:id="rId19"/>
    <p:sldId id="279" r:id="rId20"/>
    <p:sldId id="280" r:id="rId21"/>
    <p:sldId id="281" r:id="rId22"/>
    <p:sldId id="282" r:id="rId23"/>
    <p:sldId id="283" r:id="rId24"/>
    <p:sldId id="270" r:id="rId25"/>
    <p:sldId id="288" r:id="rId26"/>
    <p:sldId id="285" r:id="rId27"/>
    <p:sldId id="286" r:id="rId28"/>
    <p:sldId id="284" r:id="rId29"/>
    <p:sldId id="287" r:id="rId30"/>
    <p:sldId id="258"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99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37" autoAdjust="0"/>
    <p:restoredTop sz="99779" autoAdjust="0"/>
  </p:normalViewPr>
  <p:slideViewPr>
    <p:cSldViewPr snapToGrid="0" snapToObjects="1" showGuides="1">
      <p:cViewPr>
        <p:scale>
          <a:sx n="72" d="100"/>
          <a:sy n="72" d="100"/>
        </p:scale>
        <p:origin x="-1296" y="-256"/>
      </p:cViewPr>
      <p:guideLst>
        <p:guide orient="horz" pos="2160"/>
        <p:guide pos="2995"/>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printerSettings" Target="printerSettings/printerSettings1.bin"/><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2FE7D661-1836-44F7-8FAF-35E8F866ECD3}" type="datetime1">
              <a:rPr lang="en-US" smtClean="0"/>
              <a:pPr/>
              <a:t>3/17/18</a:t>
            </a:fld>
            <a:endParaRPr lang="en-US"/>
          </a:p>
        </p:txBody>
      </p:sp>
      <p:sp>
        <p:nvSpPr>
          <p:cNvPr id="8" name="Slide Number Placeholder 7"/>
          <p:cNvSpPr>
            <a:spLocks noGrp="1"/>
          </p:cNvSpPr>
          <p:nvPr>
            <p:ph type="sldNum" sz="quarter" idx="11"/>
          </p:nvPr>
        </p:nvSpPr>
        <p:spPr/>
        <p:txBody>
          <a:bodyPr/>
          <a:lstStyle/>
          <a:p>
            <a:fld id="{CE8079A4-7AA8-4A4F-87E2-7781EC5097DD}" type="slidenum">
              <a:rPr lang="en-US" smtClean="0"/>
              <a:pPr/>
              <a:t>‹#›</a:t>
            </a:fld>
            <a:endParaRPr lang="en-US"/>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E6B357-51B9-47D2-A71D-0D06CB03185D}" type="datetime1">
              <a:rPr lang="en-US" smtClean="0"/>
              <a:pPr/>
              <a:t>3/17/18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8079A4-7AA8-4A4F-87E2-7781EC5097D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8CB827-F132-4DF6-9FB9-4035A4C798EF}" type="datetime1">
              <a:rPr lang="en-US" smtClean="0"/>
              <a:pPr/>
              <a:t>3/17/18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8079A4-7AA8-4A4F-87E2-7781EC5097D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A92A601-7D32-4ED7-AD1A-974B6DDBDCDC}" type="datetime1">
              <a:rPr lang="en-US" smtClean="0"/>
              <a:pPr/>
              <a:t>3/17/18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8079A4-7AA8-4A4F-87E2-7781EC5097DD}" type="slidenum">
              <a:rPr lang="en-US" smtClean="0"/>
              <a:pPr/>
              <a:t>‹#›</a:t>
            </a:fld>
            <a:endParaRPr lang="en-US"/>
          </a:p>
        </p:txBody>
      </p:sp>
      <p:sp>
        <p:nvSpPr>
          <p:cNvPr id="9" name="Title 8"/>
          <p:cNvSpPr>
            <a:spLocks noGrp="1"/>
          </p:cNvSpPr>
          <p:nvPr>
            <p:ph type="title"/>
          </p:nvPr>
        </p:nvSpPr>
        <p:spPr>
          <a:xfrm>
            <a:off x="914400" y="1544715"/>
            <a:ext cx="7315200" cy="1154097"/>
          </a:xfrm>
        </p:spPr>
        <p:txBody>
          <a:bodyPr/>
          <a:lstStyle/>
          <a:p>
            <a:r>
              <a:rPr lang="en-US"/>
              <a:t>Click to edit Master title style</a:t>
            </a:r>
          </a:p>
        </p:txBody>
      </p:sp>
      <p:sp>
        <p:nvSpPr>
          <p:cNvPr id="8" name="Content Placeholder 7"/>
          <p:cNvSpPr>
            <a:spLocks noGrp="1"/>
          </p:cNvSpPr>
          <p:nvPr>
            <p:ph sz="quarter" idx="13"/>
          </p:nvPr>
        </p:nvSpPr>
        <p:spPr>
          <a:xfrm>
            <a:off x="914400" y="2743200"/>
            <a:ext cx="356616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81728" y="2743200"/>
            <a:ext cx="3566160" cy="3595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63A17B41-4A0C-4639-A132-E5C8F99A4BE8}" type="datetime1">
              <a:rPr lang="en-US" smtClean="0"/>
              <a:pPr/>
              <a:t>3/17/18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8079A4-7AA8-4A4F-87E2-7781EC5097DD}" type="slidenum">
              <a:rPr lang="en-US" smtClean="0"/>
              <a:pPr/>
              <a:t>‹#›</a:t>
            </a:fld>
            <a:endParaRPr lang="en-US"/>
          </a:p>
        </p:txBody>
      </p:sp>
      <p:sp>
        <p:nvSpPr>
          <p:cNvPr id="10" name="Title 9"/>
          <p:cNvSpPr>
            <a:spLocks noGrp="1"/>
          </p:cNvSpPr>
          <p:nvPr>
            <p:ph type="title"/>
          </p:nvPr>
        </p:nvSpPr>
        <p:spPr>
          <a:xfrm>
            <a:off x="914400" y="1544715"/>
            <a:ext cx="7315200" cy="1154097"/>
          </a:xfrm>
        </p:spPr>
        <p:txBody>
          <a:bodyPr/>
          <a:lstStyle/>
          <a:p>
            <a:r>
              <a:rPr lang="en-US"/>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E9967FD-6084-4075-993E-77EC8038773F}" type="datetime1">
              <a:rPr lang="en-US" smtClean="0"/>
              <a:pPr/>
              <a:t>3/17/18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E8079A4-7AA8-4A4F-87E2-7781EC5097D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988B47-74BA-4873-ADAE-EB0120124E83}" type="datetime1">
              <a:rPr lang="en-US" smtClean="0"/>
              <a:pPr/>
              <a:t>3/17/18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E8079A4-7AA8-4A4F-87E2-7781EC5097D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CF52C1-9A39-494C-9977-BBEFAB872C1F}" type="datetime1">
              <a:rPr lang="en-US" smtClean="0"/>
              <a:pPr/>
              <a:t>3/17/18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8079A4-7AA8-4A4F-87E2-7781EC5097D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D1EACE2-EA00-4376-9A66-47ABB8B02CF5}" type="datetime1">
              <a:rPr lang="en-US" smtClean="0"/>
              <a:pPr/>
              <a:t>3/17/18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8079A4-7AA8-4A4F-87E2-7781EC5097D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1FF71CE-B899-4B2B-848D-9F12F0C901B6}" type="datetimeFigureOut">
              <a:rPr lang="en-US" smtClean="0"/>
              <a:t>3/17/18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97606D-E5C4-4C2F-8241-EC2663EF1CD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2CF1CA-F464-4B29-B867-EAF8A9B936E3}" type="datetime1">
              <a:rPr lang="en-US" smtClean="0"/>
              <a:pPr/>
              <a:t>3/17/18</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8079A4-7AA8-4A4F-87E2-7781EC5097D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DA47DADC-55EA-4839-91C8-5BCC0EC06F5C}" type="datetime1">
              <a:rPr lang="en-US" smtClean="0"/>
              <a:pPr/>
              <a:t>3/17/18</a:t>
            </a:fld>
            <a:endParaRPr lang="en-US" dirty="0"/>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CE8079A4-7AA8-4A4F-87E2-7781EC5097DD}" type="slidenum">
              <a:rPr lang="en-US" smtClean="0"/>
              <a:pPr/>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2" r:id="rId10"/>
    <p:sldLayoutId id="2147483671" r:id="rId11"/>
  </p:sldLayoutIdLst>
  <p:hf sldNum="0" hdr="0" ftr="0" dt="0"/>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4.png"/><Relationship Id="rId5" Type="http://schemas.microsoft.com/office/2007/relationships/hdphoto" Target="../media/hdphoto2.wdp"/><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co4kSPqRi9o" TargetMode="External"/><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2.xml"/><Relationship Id="rId2" Type="http://schemas.openxmlformats.org/officeDocument/2006/relationships/hyperlink" Target="http://humanorigins.si.edu/evidence/human-family-tree"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ngss.nsta.org/DisplayStandard.aspx?view=pe&amp;id=218" TargetMode="Externa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4" Type="http://schemas.openxmlformats.org/officeDocument/2006/relationships/image" Target="../media/image14.png"/><Relationship Id="rId5" Type="http://schemas.microsoft.com/office/2007/relationships/hdphoto" Target="../media/hdphoto4.wdp"/><Relationship Id="rId6" Type="http://schemas.openxmlformats.org/officeDocument/2006/relationships/image" Target="../media/image15.png"/><Relationship Id="rId7" Type="http://schemas.microsoft.com/office/2007/relationships/hdphoto" Target="../media/hdphoto5.wdp"/><Relationship Id="rId8" Type="http://schemas.openxmlformats.org/officeDocument/2006/relationships/image" Target="../media/image16.png"/><Relationship Id="rId9" Type="http://schemas.microsoft.com/office/2007/relationships/hdphoto" Target="../media/hdphoto6.wdp"/><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7.wdp"/><Relationship Id="rId4" Type="http://schemas.openxmlformats.org/officeDocument/2006/relationships/image" Target="../media/image14.png"/><Relationship Id="rId5" Type="http://schemas.microsoft.com/office/2007/relationships/hdphoto" Target="../media/hdphoto8.wdp"/><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 Id="rId3" Type="http://schemas.openxmlformats.org/officeDocument/2006/relationships/image" Target="../media/image2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 Id="rId3"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3.wdp"/><Relationship Id="rId4" Type="http://schemas.openxmlformats.org/officeDocument/2006/relationships/image" Target="../media/image14.png"/><Relationship Id="rId5" Type="http://schemas.microsoft.com/office/2007/relationships/hdphoto" Target="../media/hdphoto4.wdp"/><Relationship Id="rId6" Type="http://schemas.openxmlformats.org/officeDocument/2006/relationships/image" Target="../media/image24.png"/><Relationship Id="rId7" Type="http://schemas.openxmlformats.org/officeDocument/2006/relationships/image" Target="../media/image25.png"/><Relationship Id="rId8" Type="http://schemas.openxmlformats.org/officeDocument/2006/relationships/image" Target="../media/image26.png"/><Relationship Id="rId9" Type="http://schemas.openxmlformats.org/officeDocument/2006/relationships/image" Target="../media/image27.png"/><Relationship Id="rId10" Type="http://schemas.openxmlformats.org/officeDocument/2006/relationships/image" Target="../media/image28.jpeg"/><Relationship Id="rId11" Type="http://schemas.openxmlformats.org/officeDocument/2006/relationships/image" Target="../media/image29.jpeg"/><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30.png"/><Relationship Id="rId5" Type="http://schemas.microsoft.com/office/2007/relationships/hdphoto" Target="../media/hdphoto9.wdp"/><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4" Type="http://schemas.openxmlformats.org/officeDocument/2006/relationships/image" Target="../media/image38.png"/><Relationship Id="rId1" Type="http://schemas.openxmlformats.org/officeDocument/2006/relationships/slideLayout" Target="../slideLayouts/slideLayout2.xml"/><Relationship Id="rId2"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4541" y="575344"/>
            <a:ext cx="7315200" cy="1583662"/>
          </a:xfrm>
        </p:spPr>
        <p:txBody>
          <a:bodyPr/>
          <a:lstStyle/>
          <a:p>
            <a:r>
              <a:rPr lang="en-US" dirty="0"/>
              <a:t>iDigFossils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54002" y="2397411"/>
            <a:ext cx="9610106" cy="3603790"/>
          </a:xfrm>
          <a:prstGeom prst="rect">
            <a:avLst/>
          </a:prstGeom>
        </p:spPr>
      </p:pic>
    </p:spTree>
    <p:extLst>
      <p:ext uri="{BB962C8B-B14F-4D97-AF65-F5344CB8AC3E}">
        <p14:creationId xmlns:p14="http://schemas.microsoft.com/office/powerpoint/2010/main" val="537847275"/>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973423"/>
            <a:ext cx="7315200" cy="2595025"/>
          </a:xfrm>
        </p:spPr>
        <p:txBody>
          <a:bodyPr>
            <a:normAutofit fontScale="90000"/>
          </a:bodyPr>
          <a:lstStyle/>
          <a:p>
            <a:r>
              <a:rPr lang="en-US" b="1" dirty="0"/>
              <a:t>A Comparison of Hominins Using Fossils such as Teeth and </a:t>
            </a:r>
            <a:r>
              <a:rPr lang="en-US" b="1" dirty="0" smtClean="0"/>
              <a:t>Skulls</a:t>
            </a:r>
            <a:endParaRPr lang="en-US" dirty="0"/>
          </a:p>
        </p:txBody>
      </p:sp>
      <p:sp>
        <p:nvSpPr>
          <p:cNvPr id="4" name="Subtitle 3"/>
          <p:cNvSpPr>
            <a:spLocks noGrp="1"/>
          </p:cNvSpPr>
          <p:nvPr>
            <p:ph type="subTitle" idx="1"/>
          </p:nvPr>
        </p:nvSpPr>
        <p:spPr>
          <a:xfrm>
            <a:off x="914400" y="3764698"/>
            <a:ext cx="7315200" cy="1144632"/>
          </a:xfrm>
        </p:spPr>
        <p:txBody>
          <a:bodyPr/>
          <a:lstStyle/>
          <a:p>
            <a:r>
              <a:rPr lang="en-US" dirty="0" smtClean="0"/>
              <a:t>Molly Selba, Michael Ziegler, </a:t>
            </a:r>
            <a:br>
              <a:rPr lang="en-US" dirty="0" smtClean="0"/>
            </a:br>
            <a:r>
              <a:rPr lang="en-US" dirty="0" smtClean="0"/>
              <a:t>Claudia Grant, and Rudy Simpson</a:t>
            </a:r>
            <a:endParaRPr lang="en-US" dirty="0"/>
          </a:p>
        </p:txBody>
      </p:sp>
      <p:pic>
        <p:nvPicPr>
          <p:cNvPr id="6" name="Picture 5" descr="Screen Shot 2018-03-14 at 11.52.46 AM.png"/>
          <p:cNvPicPr>
            <a:picLocks noChangeAspect="1"/>
          </p:cNvPicPr>
          <p:nvPr/>
        </p:nvPicPr>
        <p:blipFill>
          <a:blip r:embed="rId2">
            <a:extLst>
              <a:ext uri="{BEBA8EAE-BF5A-486C-A8C5-ECC9F3942E4B}">
                <a14:imgProps xmlns:a14="http://schemas.microsoft.com/office/drawing/2010/main">
                  <a14:imgLayer r:embed="rId3">
                    <a14:imgEffect>
                      <a14:backgroundRemoval t="9859" b="90342" l="9843" r="89961"/>
                    </a14:imgEffect>
                    <a14:imgEffect>
                      <a14:saturation sat="0"/>
                    </a14:imgEffect>
                  </a14:imgLayer>
                </a14:imgProps>
              </a:ext>
              <a:ext uri="{28A0092B-C50C-407E-A947-70E740481C1C}">
                <a14:useLocalDpi xmlns:a14="http://schemas.microsoft.com/office/drawing/2010/main"/>
              </a:ext>
            </a:extLst>
          </a:blip>
          <a:stretch>
            <a:fillRect/>
          </a:stretch>
        </p:blipFill>
        <p:spPr>
          <a:xfrm>
            <a:off x="5194723" y="2437587"/>
            <a:ext cx="4142209" cy="4052515"/>
          </a:xfrm>
          <a:prstGeom prst="rect">
            <a:avLst/>
          </a:prstGeom>
        </p:spPr>
      </p:pic>
      <p:pic>
        <p:nvPicPr>
          <p:cNvPr id="7" name="Picture 6" descr="Screen Shot 2018-03-14 at 11.54.33 AM.png"/>
          <p:cNvPicPr>
            <a:picLocks noChangeAspect="1"/>
          </p:cNvPicPr>
          <p:nvPr/>
        </p:nvPicPr>
        <p:blipFill>
          <a:blip r:embed="rId4" cstate="screen">
            <a:extLst>
              <a:ext uri="{BEBA8EAE-BF5A-486C-A8C5-ECC9F3942E4B}">
                <a14:imgProps xmlns:a14="http://schemas.microsoft.com/office/drawing/2010/main">
                  <a14:imgLayer r:embed="rId5">
                    <a14:imgEffect>
                      <a14:backgroundRemoval t="10000" b="90000" l="10000" r="90000"/>
                    </a14:imgEffect>
                    <a14:imgEffect>
                      <a14:saturation sat="0"/>
                    </a14:imgEffect>
                  </a14:imgLayer>
                </a14:imgProps>
              </a:ext>
              <a:ext uri="{28A0092B-C50C-407E-A947-70E740481C1C}">
                <a14:useLocalDpi xmlns:a14="http://schemas.microsoft.com/office/drawing/2010/main"/>
              </a:ext>
            </a:extLst>
          </a:blip>
          <a:stretch>
            <a:fillRect/>
          </a:stretch>
        </p:blipFill>
        <p:spPr>
          <a:xfrm>
            <a:off x="3606148" y="4669674"/>
            <a:ext cx="2375318" cy="1820428"/>
          </a:xfrm>
          <a:prstGeom prst="rect">
            <a:avLst/>
          </a:prstGeom>
        </p:spPr>
      </p:pic>
    </p:spTree>
    <p:extLst>
      <p:ext uri="{BB962C8B-B14F-4D97-AF65-F5344CB8AC3E}">
        <p14:creationId xmlns:p14="http://schemas.microsoft.com/office/powerpoint/2010/main" val="18246278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screen">
            <a:extLst>
              <a:ext uri="{28A0092B-C50C-407E-A947-70E740481C1C}">
                <a14:useLocalDpi xmlns:a14="http://schemas.microsoft.com/office/drawing/2010/main"/>
              </a:ext>
            </a:extLst>
          </a:blip>
          <a:srcRect l="-18615" r="-18615"/>
          <a:stretch>
            <a:fillRect/>
          </a:stretch>
        </p:blipFill>
        <p:spPr>
          <a:xfrm>
            <a:off x="-1249036" y="564362"/>
            <a:ext cx="11663754" cy="5643615"/>
          </a:xfrm>
        </p:spPr>
      </p:pic>
    </p:spTree>
    <p:extLst>
      <p:ext uri="{BB962C8B-B14F-4D97-AF65-F5344CB8AC3E}">
        <p14:creationId xmlns:p14="http://schemas.microsoft.com/office/powerpoint/2010/main" val="2564761910"/>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33604"/>
            <a:ext cx="7315200" cy="1154097"/>
          </a:xfrm>
        </p:spPr>
        <p:txBody>
          <a:bodyPr>
            <a:normAutofit fontScale="90000"/>
          </a:bodyPr>
          <a:lstStyle/>
          <a:p>
            <a:r>
              <a:rPr lang="en-US" b="1" dirty="0" smtClean="0"/>
              <a:t>Why teach Human Evolution?</a:t>
            </a:r>
            <a:endParaRPr lang="en-US" b="1" dirty="0"/>
          </a:p>
        </p:txBody>
      </p:sp>
      <p:sp>
        <p:nvSpPr>
          <p:cNvPr id="3" name="Content Placeholder 2"/>
          <p:cNvSpPr>
            <a:spLocks noGrp="1"/>
          </p:cNvSpPr>
          <p:nvPr>
            <p:ph idx="1"/>
          </p:nvPr>
        </p:nvSpPr>
        <p:spPr>
          <a:xfrm>
            <a:off x="914400" y="1608667"/>
            <a:ext cx="7315200" cy="4700694"/>
          </a:xfrm>
        </p:spPr>
        <p:txBody>
          <a:bodyPr/>
          <a:lstStyle/>
          <a:p>
            <a:r>
              <a:rPr lang="en-US" sz="2400" dirty="0" smtClean="0"/>
              <a:t>Through </a:t>
            </a:r>
            <a:r>
              <a:rPr lang="en-US" sz="2400" dirty="0"/>
              <a:t>the study of evolution, students can learn about ecology, the environment, paleoanthropology, biology, and what makes us human.</a:t>
            </a:r>
          </a:p>
          <a:p>
            <a:r>
              <a:rPr lang="en-US" sz="2400" dirty="0" smtClean="0"/>
              <a:t>It is often easier for students to see and understand evolution in terms of other animals, but they find it hard to conceptualize it in the context of us as humans. By looking at hominin mandibles, students can better understand how we ourselves are the products of evolution just as much as any other organism. </a:t>
            </a:r>
          </a:p>
          <a:p>
            <a:endParaRPr lang="en-US" dirty="0"/>
          </a:p>
          <a:p>
            <a:pPr marL="45720" indent="0">
              <a:buNone/>
            </a:pPr>
            <a:endParaRPr lang="en-US" dirty="0"/>
          </a:p>
        </p:txBody>
      </p:sp>
    </p:spTree>
    <p:extLst>
      <p:ext uri="{BB962C8B-B14F-4D97-AF65-F5344CB8AC3E}">
        <p14:creationId xmlns:p14="http://schemas.microsoft.com/office/powerpoint/2010/main" val="3975149065"/>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er-neue-stammbaum-unserer.jpg"/>
          <p:cNvPicPr>
            <a:picLocks noGrp="1" noChangeAspect="1"/>
          </p:cNvPicPr>
          <p:nvPr>
            <p:ph idx="1"/>
          </p:nvPr>
        </p:nvPicPr>
        <p:blipFill>
          <a:blip r:embed="rId2" cstate="screen">
            <a:extLst>
              <a:ext uri="{28A0092B-C50C-407E-A947-70E740481C1C}">
                <a14:useLocalDpi xmlns:a14="http://schemas.microsoft.com/office/drawing/2010/main"/>
              </a:ext>
            </a:extLst>
          </a:blip>
          <a:srcRect l="-21566" r="-21566"/>
          <a:stretch>
            <a:fillRect/>
          </a:stretch>
        </p:blipFill>
        <p:spPr>
          <a:xfrm>
            <a:off x="-1504518" y="564513"/>
            <a:ext cx="12229389" cy="5917303"/>
          </a:xfrm>
        </p:spPr>
      </p:pic>
      <p:sp>
        <p:nvSpPr>
          <p:cNvPr id="7" name="Oval 6"/>
          <p:cNvSpPr/>
          <p:nvPr/>
        </p:nvSpPr>
        <p:spPr>
          <a:xfrm>
            <a:off x="1652555" y="1516993"/>
            <a:ext cx="805925" cy="846691"/>
          </a:xfrm>
          <a:prstGeom prst="ellipse">
            <a:avLst/>
          </a:prstGeom>
          <a:noFill/>
          <a:ln w="1905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915989" y="2556357"/>
            <a:ext cx="805925" cy="846691"/>
          </a:xfrm>
          <a:prstGeom prst="ellipse">
            <a:avLst/>
          </a:prstGeom>
          <a:noFill/>
          <a:ln w="1905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393444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screen">
            <a:extLst>
              <a:ext uri="{28A0092B-C50C-407E-A947-70E740481C1C}">
                <a14:useLocalDpi xmlns:a14="http://schemas.microsoft.com/office/drawing/2010/main"/>
              </a:ext>
            </a:extLst>
          </a:blip>
          <a:srcRect/>
          <a:stretch>
            <a:fillRect/>
          </a:stretch>
        </p:blipFill>
        <p:spPr bwMode="auto">
          <a:xfrm>
            <a:off x="408580" y="688011"/>
            <a:ext cx="4071914" cy="4133872"/>
          </a:xfrm>
          <a:prstGeom prst="rect">
            <a:avLst/>
          </a:prstGeom>
          <a:noFill/>
          <a:ln>
            <a:noFill/>
          </a:ln>
        </p:spPr>
      </p:pic>
      <p:pic>
        <p:nvPicPr>
          <p:cNvPr id="6" name="Picture 5"/>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12676" y="688011"/>
            <a:ext cx="4071914" cy="4133872"/>
          </a:xfrm>
          <a:prstGeom prst="rect">
            <a:avLst/>
          </a:prstGeom>
          <a:noFill/>
          <a:ln>
            <a:noFill/>
          </a:ln>
        </p:spPr>
      </p:pic>
      <p:sp>
        <p:nvSpPr>
          <p:cNvPr id="7" name="Rectangle 6"/>
          <p:cNvSpPr/>
          <p:nvPr/>
        </p:nvSpPr>
        <p:spPr>
          <a:xfrm>
            <a:off x="408580" y="6481726"/>
            <a:ext cx="4071914" cy="307777"/>
          </a:xfrm>
          <a:prstGeom prst="rect">
            <a:avLst/>
          </a:prstGeom>
        </p:spPr>
        <p:txBody>
          <a:bodyPr wrap="square">
            <a:spAutoFit/>
          </a:bodyPr>
          <a:lstStyle/>
          <a:p>
            <a:r>
              <a:rPr lang="en-US" sz="1400" dirty="0" smtClean="0"/>
              <a:t>Reconstructions by </a:t>
            </a:r>
            <a:r>
              <a:rPr lang="en-US" sz="1400" dirty="0"/>
              <a:t>John </a:t>
            </a:r>
            <a:r>
              <a:rPr lang="en-US" sz="1400" dirty="0" err="1"/>
              <a:t>Gurche</a:t>
            </a:r>
            <a:endParaRPr lang="en-US" sz="1400" dirty="0"/>
          </a:p>
        </p:txBody>
      </p:sp>
      <p:sp>
        <p:nvSpPr>
          <p:cNvPr id="8" name="TextBox 7"/>
          <p:cNvSpPr txBox="1"/>
          <p:nvPr/>
        </p:nvSpPr>
        <p:spPr>
          <a:xfrm>
            <a:off x="408580" y="5004849"/>
            <a:ext cx="4071914" cy="1200329"/>
          </a:xfrm>
          <a:prstGeom prst="rect">
            <a:avLst/>
          </a:prstGeom>
          <a:noFill/>
        </p:spPr>
        <p:txBody>
          <a:bodyPr wrap="square" rtlCol="0">
            <a:spAutoFit/>
          </a:bodyPr>
          <a:lstStyle/>
          <a:p>
            <a:r>
              <a:rPr lang="en-US" i="1" dirty="0" smtClean="0"/>
              <a:t>Paranthropus </a:t>
            </a:r>
            <a:r>
              <a:rPr lang="en-US" i="1" dirty="0" err="1" smtClean="0"/>
              <a:t>boisei</a:t>
            </a:r>
            <a:endParaRPr lang="en-US" i="1" dirty="0" smtClean="0"/>
          </a:p>
          <a:p>
            <a:pPr marL="285750" indent="-285750">
              <a:buFontTx/>
              <a:buChar char="-"/>
            </a:pPr>
            <a:r>
              <a:rPr lang="en-US" dirty="0" smtClean="0"/>
              <a:t>2.4-1.4 Ma</a:t>
            </a:r>
          </a:p>
          <a:p>
            <a:pPr marL="285750" indent="-285750">
              <a:buFontTx/>
              <a:buChar char="-"/>
            </a:pPr>
            <a:r>
              <a:rPr lang="en-US" dirty="0" smtClean="0"/>
              <a:t>Lived in Eastern and Southern Africa </a:t>
            </a:r>
            <a:endParaRPr lang="en-US" dirty="0"/>
          </a:p>
        </p:txBody>
      </p:sp>
      <p:sp>
        <p:nvSpPr>
          <p:cNvPr id="9" name="TextBox 8"/>
          <p:cNvSpPr txBox="1"/>
          <p:nvPr/>
        </p:nvSpPr>
        <p:spPr>
          <a:xfrm>
            <a:off x="4712676" y="5004849"/>
            <a:ext cx="4071914" cy="1200329"/>
          </a:xfrm>
          <a:prstGeom prst="rect">
            <a:avLst/>
          </a:prstGeom>
          <a:noFill/>
        </p:spPr>
        <p:txBody>
          <a:bodyPr wrap="square" rtlCol="0">
            <a:spAutoFit/>
          </a:bodyPr>
          <a:lstStyle/>
          <a:p>
            <a:r>
              <a:rPr lang="en-US" i="1" dirty="0" smtClean="0"/>
              <a:t>Homo heidelbergensis </a:t>
            </a:r>
          </a:p>
          <a:p>
            <a:pPr marL="285750" indent="-285750">
              <a:buFontTx/>
              <a:buChar char="-"/>
            </a:pPr>
            <a:r>
              <a:rPr lang="en-US" dirty="0" smtClean="0"/>
              <a:t>700 -200 </a:t>
            </a:r>
            <a:r>
              <a:rPr lang="en-US" dirty="0" err="1" smtClean="0"/>
              <a:t>ka</a:t>
            </a:r>
            <a:endParaRPr lang="en-US" dirty="0" smtClean="0"/>
          </a:p>
          <a:p>
            <a:pPr marL="285750" indent="-285750">
              <a:buFontTx/>
              <a:buChar char="-"/>
            </a:pPr>
            <a:r>
              <a:rPr lang="en-US" dirty="0" smtClean="0"/>
              <a:t>Lived in Eastern and Southern Africa, Europe, and Asia (?) </a:t>
            </a:r>
            <a:endParaRPr lang="en-US" dirty="0"/>
          </a:p>
        </p:txBody>
      </p:sp>
    </p:spTree>
    <p:extLst>
      <p:ext uri="{BB962C8B-B14F-4D97-AF65-F5344CB8AC3E}">
        <p14:creationId xmlns:p14="http://schemas.microsoft.com/office/powerpoint/2010/main" val="348098131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A Comparison of Hominins Using Fossils such as Teeth and Skulls</a:t>
            </a:r>
            <a:r>
              <a:rPr lang="en-US" dirty="0"/>
              <a:t/>
            </a:r>
            <a:br>
              <a:rPr lang="en-US" dirty="0"/>
            </a:br>
            <a:endParaRPr lang="en-US" dirty="0"/>
          </a:p>
        </p:txBody>
      </p:sp>
      <p:sp>
        <p:nvSpPr>
          <p:cNvPr id="3" name="Content Placeholder 2"/>
          <p:cNvSpPr>
            <a:spLocks noGrp="1"/>
          </p:cNvSpPr>
          <p:nvPr>
            <p:ph idx="1"/>
          </p:nvPr>
        </p:nvSpPr>
        <p:spPr>
          <a:xfrm>
            <a:off x="914400" y="2245803"/>
            <a:ext cx="7815608" cy="4372833"/>
          </a:xfrm>
        </p:spPr>
        <p:txBody>
          <a:bodyPr>
            <a:normAutofit/>
          </a:bodyPr>
          <a:lstStyle/>
          <a:p>
            <a:r>
              <a:rPr lang="en-US" b="1" dirty="0"/>
              <a:t>Grade </a:t>
            </a:r>
            <a:r>
              <a:rPr lang="en-US" b="1" dirty="0" smtClean="0"/>
              <a:t>Level</a:t>
            </a:r>
            <a:r>
              <a:rPr lang="en-US" dirty="0"/>
              <a:t>:</a:t>
            </a:r>
            <a:r>
              <a:rPr lang="en-US" dirty="0" smtClean="0"/>
              <a:t> Middle </a:t>
            </a:r>
            <a:r>
              <a:rPr lang="en-US" dirty="0"/>
              <a:t>School</a:t>
            </a:r>
          </a:p>
          <a:p>
            <a:pPr marL="45720" indent="0">
              <a:buNone/>
            </a:pPr>
            <a:endParaRPr lang="en-US" sz="1050" dirty="0"/>
          </a:p>
          <a:p>
            <a:r>
              <a:rPr lang="en-US" b="1" dirty="0"/>
              <a:t>Time </a:t>
            </a:r>
            <a:r>
              <a:rPr lang="en-US" b="1" dirty="0" smtClean="0"/>
              <a:t>Frame</a:t>
            </a:r>
            <a:r>
              <a:rPr lang="en-US" dirty="0"/>
              <a:t>:</a:t>
            </a:r>
            <a:r>
              <a:rPr lang="en-US" dirty="0" smtClean="0"/>
              <a:t> One </a:t>
            </a:r>
            <a:r>
              <a:rPr lang="en-US" dirty="0"/>
              <a:t>50-minute class </a:t>
            </a:r>
            <a:r>
              <a:rPr lang="en-US" dirty="0" smtClean="0"/>
              <a:t>period</a:t>
            </a:r>
            <a:br>
              <a:rPr lang="en-US" dirty="0" smtClean="0"/>
            </a:br>
            <a:endParaRPr lang="en-US" dirty="0"/>
          </a:p>
          <a:p>
            <a:r>
              <a:rPr lang="en-US" b="1" dirty="0" smtClean="0"/>
              <a:t>Driving Questions</a:t>
            </a:r>
            <a:r>
              <a:rPr lang="en-US" dirty="0" smtClean="0"/>
              <a:t>: How </a:t>
            </a:r>
            <a:r>
              <a:rPr lang="en-US" dirty="0"/>
              <a:t>did geographic location and available resources vary </a:t>
            </a:r>
            <a:r>
              <a:rPr lang="en-US" dirty="0" smtClean="0"/>
              <a:t>between different hominins? How did different hominins adapt to these surroundings?</a:t>
            </a:r>
            <a:endParaRPr lang="en-US" dirty="0"/>
          </a:p>
          <a:p>
            <a:pPr marL="45720" indent="0">
              <a:buNone/>
            </a:pPr>
            <a:endParaRPr lang="en-US" sz="1200" dirty="0"/>
          </a:p>
          <a:p>
            <a:r>
              <a:rPr lang="en-US" b="1" dirty="0"/>
              <a:t>Learning </a:t>
            </a:r>
            <a:r>
              <a:rPr lang="en-US" b="1" dirty="0" smtClean="0"/>
              <a:t>Goals:</a:t>
            </a:r>
            <a:endParaRPr lang="en-US" dirty="0"/>
          </a:p>
          <a:p>
            <a:pPr lvl="1"/>
            <a:r>
              <a:rPr lang="en-US" b="1" dirty="0"/>
              <a:t>Collecting data </a:t>
            </a:r>
            <a:r>
              <a:rPr lang="en-US" b="1" dirty="0" smtClean="0"/>
              <a:t>in </a:t>
            </a:r>
            <a:r>
              <a:rPr lang="en-US" b="1" dirty="0"/>
              <a:t>order to compare and contrast tooth size </a:t>
            </a:r>
            <a:r>
              <a:rPr lang="en-US" b="1" dirty="0" smtClean="0"/>
              <a:t>and learn </a:t>
            </a:r>
            <a:r>
              <a:rPr lang="en-US" b="1" dirty="0"/>
              <a:t>about tooth morphology  </a:t>
            </a:r>
            <a:endParaRPr lang="en-US" dirty="0"/>
          </a:p>
          <a:p>
            <a:pPr lvl="1"/>
            <a:r>
              <a:rPr lang="en-US" b="1" dirty="0"/>
              <a:t>Relating shape and size of teeth with geographic location and available diet </a:t>
            </a:r>
            <a:endParaRPr lang="en-US" dirty="0"/>
          </a:p>
          <a:p>
            <a:pPr marL="45720" indent="0">
              <a:buNone/>
            </a:pPr>
            <a:endParaRPr lang="en-US" dirty="0"/>
          </a:p>
          <a:p>
            <a:endParaRPr lang="en-US" dirty="0"/>
          </a:p>
        </p:txBody>
      </p:sp>
    </p:spTree>
    <p:extLst>
      <p:ext uri="{BB962C8B-B14F-4D97-AF65-F5344CB8AC3E}">
        <p14:creationId xmlns:p14="http://schemas.microsoft.com/office/powerpoint/2010/main" val="3007020106"/>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03389"/>
            <a:ext cx="7315200" cy="1154097"/>
          </a:xfrm>
        </p:spPr>
        <p:txBody>
          <a:bodyPr/>
          <a:lstStyle/>
          <a:p>
            <a:r>
              <a:rPr lang="en-US" b="1" dirty="0" smtClean="0"/>
              <a:t>Anchoring Events</a:t>
            </a:r>
            <a:endParaRPr lang="en-US" b="1" dirty="0"/>
          </a:p>
        </p:txBody>
      </p:sp>
      <p:sp>
        <p:nvSpPr>
          <p:cNvPr id="3" name="Content Placeholder 2"/>
          <p:cNvSpPr>
            <a:spLocks noGrp="1"/>
          </p:cNvSpPr>
          <p:nvPr>
            <p:ph idx="1"/>
          </p:nvPr>
        </p:nvSpPr>
        <p:spPr>
          <a:xfrm>
            <a:off x="464234" y="1816476"/>
            <a:ext cx="8291282" cy="4758202"/>
          </a:xfrm>
        </p:spPr>
        <p:txBody>
          <a:bodyPr>
            <a:normAutofit/>
          </a:bodyPr>
          <a:lstStyle/>
          <a:p>
            <a:r>
              <a:rPr lang="en-US" dirty="0" smtClean="0"/>
              <a:t>There are two different anchoring events that we suggest presenting to the students before starting this activity. </a:t>
            </a:r>
            <a:br>
              <a:rPr lang="en-US" dirty="0" smtClean="0"/>
            </a:br>
            <a:endParaRPr lang="en-US" dirty="0" smtClean="0"/>
          </a:p>
          <a:p>
            <a:pPr marL="502920" lvl="0" indent="-457200" fontAlgn="base">
              <a:buFont typeface="+mj-lt"/>
              <a:buAutoNum type="arabicPeriod"/>
            </a:pPr>
            <a:r>
              <a:rPr lang="en-US" dirty="0"/>
              <a:t>Using the 3D printed models, find information you think will help you identify similarities and differences between the two hominin mandibles and how they might relate to the tree on this website: </a:t>
            </a:r>
            <a:r>
              <a:rPr lang="en-US" dirty="0" smtClean="0">
                <a:hlinkClick r:id="rId2"/>
              </a:rPr>
              <a:t>http</a:t>
            </a:r>
            <a:r>
              <a:rPr lang="en-US" dirty="0">
                <a:hlinkClick r:id="rId2"/>
              </a:rPr>
              <a:t>://humanorigins.si.edu/evidence/human-family-tree</a:t>
            </a:r>
            <a:r>
              <a:rPr lang="en-US" dirty="0"/>
              <a:t> </a:t>
            </a:r>
            <a:r>
              <a:rPr lang="en-US" dirty="0" smtClean="0"/>
              <a:t/>
            </a:r>
            <a:br>
              <a:rPr lang="en-US" dirty="0" smtClean="0"/>
            </a:br>
            <a:endParaRPr lang="en-US" dirty="0" smtClean="0"/>
          </a:p>
          <a:p>
            <a:pPr marL="502920" lvl="0" indent="-457200" fontAlgn="base">
              <a:buFont typeface="+mj-lt"/>
              <a:buAutoNum type="arabicPeriod"/>
            </a:pPr>
            <a:r>
              <a:rPr lang="en-US" dirty="0" smtClean="0"/>
              <a:t>Watch </a:t>
            </a:r>
            <a:r>
              <a:rPr lang="en-US" dirty="0"/>
              <a:t>this </a:t>
            </a:r>
            <a:r>
              <a:rPr lang="en-US" dirty="0" smtClean="0"/>
              <a:t>YouTube </a:t>
            </a:r>
            <a:r>
              <a:rPr lang="en-US" dirty="0"/>
              <a:t>video and start thinking about the different tooth types and discuss their function: </a:t>
            </a:r>
            <a:r>
              <a:rPr lang="en-US" dirty="0">
                <a:hlinkClick r:id="rId3"/>
              </a:rPr>
              <a:t>https://www.youtube.com/watch?v=co4kSPqRi9o</a:t>
            </a:r>
            <a:r>
              <a:rPr lang="en-US" dirty="0"/>
              <a:t> </a:t>
            </a:r>
          </a:p>
          <a:p>
            <a:endParaRPr lang="en-US" dirty="0" smtClean="0"/>
          </a:p>
        </p:txBody>
      </p:sp>
      <p:pic>
        <p:nvPicPr>
          <p:cNvPr id="4" name="Picture 3" descr="Screen Shot 2018-03-14 at 1.45.27 PM.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5182" y="1675384"/>
            <a:ext cx="8008882" cy="4904267"/>
          </a:xfrm>
          <a:prstGeom prst="rect">
            <a:avLst/>
          </a:prstGeom>
        </p:spPr>
      </p:pic>
      <p:pic>
        <p:nvPicPr>
          <p:cNvPr id="5" name="Picture 4" descr="Screen Shot 2018-03-14 at 1.59.15 PM.pn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1650854"/>
            <a:ext cx="9144000" cy="5207146"/>
          </a:xfrm>
          <a:prstGeom prst="rect">
            <a:avLst/>
          </a:prstGeom>
        </p:spPr>
      </p:pic>
    </p:spTree>
    <p:extLst>
      <p:ext uri="{BB962C8B-B14F-4D97-AF65-F5344CB8AC3E}">
        <p14:creationId xmlns:p14="http://schemas.microsoft.com/office/powerpoint/2010/main" val="426965864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0273" y="273813"/>
            <a:ext cx="7315200" cy="1154097"/>
          </a:xfrm>
        </p:spPr>
        <p:txBody>
          <a:bodyPr>
            <a:normAutofit/>
          </a:bodyPr>
          <a:lstStyle/>
          <a:p>
            <a:r>
              <a:rPr lang="en-US" b="1" dirty="0" smtClean="0"/>
              <a:t>Curriculum Connections</a:t>
            </a:r>
            <a:endParaRPr lang="en-US" b="1" dirty="0"/>
          </a:p>
        </p:txBody>
      </p:sp>
      <p:sp>
        <p:nvSpPr>
          <p:cNvPr id="11" name="Content Placeholder 2"/>
          <p:cNvSpPr txBox="1">
            <a:spLocks/>
          </p:cNvSpPr>
          <p:nvPr/>
        </p:nvSpPr>
        <p:spPr>
          <a:xfrm>
            <a:off x="663968" y="1615640"/>
            <a:ext cx="8181092" cy="4669709"/>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a:lstStyle>
          <a:p>
            <a:pPr marL="45720" indent="0">
              <a:buNone/>
            </a:pPr>
            <a:r>
              <a:rPr lang="en-US" sz="2800" u="sng" dirty="0"/>
              <a:t>Biological Evolution: Unity and Diversity</a:t>
            </a:r>
          </a:p>
          <a:p>
            <a:pPr marL="45720" indent="0">
              <a:buNone/>
            </a:pPr>
            <a:r>
              <a:rPr lang="en-US" sz="2800" dirty="0" smtClean="0"/>
              <a:t>Apply </a:t>
            </a:r>
            <a:r>
              <a:rPr lang="en-US" sz="2800" dirty="0"/>
              <a:t>scientific ideas to </a:t>
            </a:r>
            <a:r>
              <a:rPr lang="en-US" sz="2800" dirty="0" smtClean="0"/>
              <a:t/>
            </a:r>
            <a:br>
              <a:rPr lang="en-US" sz="2800" dirty="0" smtClean="0"/>
            </a:br>
            <a:r>
              <a:rPr lang="en-US" sz="2800" dirty="0" smtClean="0"/>
              <a:t>construct </a:t>
            </a:r>
            <a:r>
              <a:rPr lang="en-US" sz="2800" dirty="0"/>
              <a:t>an explanation </a:t>
            </a:r>
            <a:r>
              <a:rPr lang="en-US" sz="2800" dirty="0" smtClean="0"/>
              <a:t/>
            </a:r>
            <a:br>
              <a:rPr lang="en-US" sz="2800" dirty="0" smtClean="0"/>
            </a:br>
            <a:r>
              <a:rPr lang="en-US" sz="2800" dirty="0" smtClean="0"/>
              <a:t>for </a:t>
            </a:r>
            <a:r>
              <a:rPr lang="en-US" sz="2800" dirty="0"/>
              <a:t>the anatomical </a:t>
            </a:r>
            <a:r>
              <a:rPr lang="en-US" sz="2800" dirty="0" smtClean="0"/>
              <a:t/>
            </a:r>
            <a:br>
              <a:rPr lang="en-US" sz="2800" dirty="0" smtClean="0"/>
            </a:br>
            <a:r>
              <a:rPr lang="en-US" sz="2800" dirty="0" smtClean="0"/>
              <a:t>similarities </a:t>
            </a:r>
            <a:r>
              <a:rPr lang="en-US" sz="2800" dirty="0"/>
              <a:t>and differences </a:t>
            </a:r>
            <a:r>
              <a:rPr lang="en-US" sz="2800" dirty="0" smtClean="0"/>
              <a:t/>
            </a:r>
            <a:br>
              <a:rPr lang="en-US" sz="2800" dirty="0" smtClean="0"/>
            </a:br>
            <a:r>
              <a:rPr lang="en-US" sz="2800" dirty="0" smtClean="0"/>
              <a:t>among </a:t>
            </a:r>
            <a:r>
              <a:rPr lang="en-US" sz="2800" dirty="0"/>
              <a:t>modern organisms </a:t>
            </a:r>
            <a:r>
              <a:rPr lang="en-US" sz="2800" dirty="0" smtClean="0"/>
              <a:t/>
            </a:r>
            <a:br>
              <a:rPr lang="en-US" sz="2800" dirty="0" smtClean="0"/>
            </a:br>
            <a:r>
              <a:rPr lang="en-US" sz="2800" dirty="0" smtClean="0"/>
              <a:t>and </a:t>
            </a:r>
            <a:r>
              <a:rPr lang="en-US" sz="2800" dirty="0"/>
              <a:t>between modern and </a:t>
            </a:r>
            <a:r>
              <a:rPr lang="en-US" sz="2800" dirty="0" smtClean="0"/>
              <a:t/>
            </a:r>
            <a:br>
              <a:rPr lang="en-US" sz="2800" dirty="0" smtClean="0"/>
            </a:br>
            <a:r>
              <a:rPr lang="en-US" sz="2800" dirty="0" smtClean="0"/>
              <a:t>fossil </a:t>
            </a:r>
            <a:r>
              <a:rPr lang="en-US" sz="2800" dirty="0"/>
              <a:t>organisms to infer </a:t>
            </a:r>
            <a:r>
              <a:rPr lang="en-US" sz="2800" dirty="0" smtClean="0"/>
              <a:t/>
            </a:r>
            <a:br>
              <a:rPr lang="en-US" sz="2800" dirty="0" smtClean="0"/>
            </a:br>
            <a:r>
              <a:rPr lang="en-US" sz="2800" dirty="0" smtClean="0"/>
              <a:t>evolutionary relationships.</a:t>
            </a:r>
            <a:r>
              <a:rPr lang="en-US" sz="2800" u="sng" dirty="0"/>
              <a:t/>
            </a:r>
            <a:br>
              <a:rPr lang="en-US" sz="2800" u="sng" dirty="0"/>
            </a:br>
            <a:r>
              <a:rPr lang="en-US" sz="2800" dirty="0" smtClean="0">
                <a:hlinkClick r:id="rId2"/>
              </a:rPr>
              <a:t>MS</a:t>
            </a:r>
            <a:r>
              <a:rPr lang="en-US" sz="2800" dirty="0">
                <a:hlinkClick r:id="rId2"/>
              </a:rPr>
              <a:t>-LS4-2</a:t>
            </a:r>
            <a:r>
              <a:rPr lang="en-US" sz="2800" dirty="0"/>
              <a:t> </a:t>
            </a:r>
          </a:p>
          <a:p>
            <a:pPr marL="45720" indent="0">
              <a:buNone/>
            </a:pPr>
            <a:endParaRPr lang="en-US" dirty="0" smtClean="0"/>
          </a:p>
        </p:txBody>
      </p:sp>
      <p:pic>
        <p:nvPicPr>
          <p:cNvPr id="14" name="Picture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97762" y="2804945"/>
            <a:ext cx="3296685" cy="1781756"/>
          </a:xfrm>
          <a:prstGeom prst="rect">
            <a:avLst/>
          </a:prstGeom>
        </p:spPr>
      </p:pic>
    </p:spTree>
    <p:extLst>
      <p:ext uri="{BB962C8B-B14F-4D97-AF65-F5344CB8AC3E}">
        <p14:creationId xmlns:p14="http://schemas.microsoft.com/office/powerpoint/2010/main" val="360238424"/>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8-03-15 at 1.44.54 PM.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485497"/>
            <a:ext cx="9144000" cy="5966756"/>
          </a:xfrm>
          <a:prstGeom prst="rect">
            <a:avLst/>
          </a:prstGeom>
        </p:spPr>
      </p:pic>
    </p:spTree>
    <p:extLst>
      <p:ext uri="{BB962C8B-B14F-4D97-AF65-F5344CB8AC3E}">
        <p14:creationId xmlns:p14="http://schemas.microsoft.com/office/powerpoint/2010/main" val="301035754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81643"/>
            <a:ext cx="7315200" cy="1154097"/>
          </a:xfrm>
        </p:spPr>
        <p:txBody>
          <a:bodyPr/>
          <a:lstStyle/>
          <a:p>
            <a:r>
              <a:rPr lang="en-US" b="1" dirty="0" smtClean="0"/>
              <a:t>Lab Activity </a:t>
            </a:r>
            <a:endParaRPr lang="en-US" b="1" dirty="0"/>
          </a:p>
        </p:txBody>
      </p:sp>
      <p:sp>
        <p:nvSpPr>
          <p:cNvPr id="3" name="Content Placeholder 2"/>
          <p:cNvSpPr>
            <a:spLocks noGrp="1"/>
          </p:cNvSpPr>
          <p:nvPr>
            <p:ph idx="1"/>
          </p:nvPr>
        </p:nvSpPr>
        <p:spPr>
          <a:xfrm>
            <a:off x="914400" y="1639651"/>
            <a:ext cx="7315200" cy="4669709"/>
          </a:xfrm>
        </p:spPr>
        <p:txBody>
          <a:bodyPr/>
          <a:lstStyle/>
          <a:p>
            <a:r>
              <a:rPr lang="en-US" dirty="0" smtClean="0"/>
              <a:t>Students obtain two 3D printed hominin mandibles– one belonging to </a:t>
            </a:r>
            <a:r>
              <a:rPr lang="en-US" i="1" dirty="0" smtClean="0"/>
              <a:t>Homo heidelbergensis </a:t>
            </a:r>
            <a:r>
              <a:rPr lang="en-US" dirty="0" smtClean="0"/>
              <a:t>and one belonging to </a:t>
            </a:r>
            <a:r>
              <a:rPr lang="en-US" i="1" dirty="0" smtClean="0"/>
              <a:t>Paranthropus </a:t>
            </a:r>
            <a:r>
              <a:rPr lang="en-US" i="1" dirty="0" err="1" smtClean="0"/>
              <a:t>boisei</a:t>
            </a:r>
            <a:r>
              <a:rPr lang="en-US" dirty="0" smtClean="0"/>
              <a:t>. </a:t>
            </a:r>
          </a:p>
          <a:p>
            <a:r>
              <a:rPr lang="en-US" dirty="0" smtClean="0"/>
              <a:t>The activity is structured in two ways. In one lab the species belonging to each mandible is known and the objective is to determine each of their diets. In the other lab the students must identify which species the mandibles belong to based off of their diet. </a:t>
            </a:r>
            <a:endParaRPr lang="en-US" i="1" dirty="0"/>
          </a:p>
          <a:p>
            <a:r>
              <a:rPr lang="en-US" dirty="0" smtClean="0"/>
              <a:t>Students learn about the types of teeth in the human mouth as well as the their function and number.</a:t>
            </a:r>
          </a:p>
          <a:p>
            <a:r>
              <a:rPr lang="en-US" dirty="0" smtClean="0"/>
              <a:t>Students also learn to take dental measurements, average the measurements with those of their peers, and think critically about their results. </a:t>
            </a:r>
          </a:p>
        </p:txBody>
      </p:sp>
    </p:spTree>
    <p:extLst>
      <p:ext uri="{BB962C8B-B14F-4D97-AF65-F5344CB8AC3E}">
        <p14:creationId xmlns:p14="http://schemas.microsoft.com/office/powerpoint/2010/main" val="319038332"/>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Shot 2018-03-14 at 5.41.55 PM.png"/>
          <p:cNvPicPr>
            <a:picLocks noChangeAspect="1"/>
          </p:cNvPicPr>
          <p:nvPr/>
        </p:nvPicPr>
        <p:blipFill>
          <a:blip r:embed="rId2">
            <a:extLst>
              <a:ext uri="{BEBA8EAE-BF5A-486C-A8C5-ECC9F3942E4B}">
                <a14:imgProps xmlns:a14="http://schemas.microsoft.com/office/drawing/2010/main">
                  <a14:imgLayer r:embed="rId3">
                    <a14:imgEffect>
                      <a14:backgroundRemoval t="3118" b="97122" l="4375" r="95000"/>
                    </a14:imgEffect>
                  </a14:imgLayer>
                </a14:imgProps>
              </a:ext>
              <a:ext uri="{28A0092B-C50C-407E-A947-70E740481C1C}">
                <a14:useLocalDpi xmlns:a14="http://schemas.microsoft.com/office/drawing/2010/main"/>
              </a:ext>
            </a:extLst>
          </a:blip>
          <a:stretch>
            <a:fillRect/>
          </a:stretch>
        </p:blipFill>
        <p:spPr>
          <a:xfrm rot="10800000">
            <a:off x="337625" y="0"/>
            <a:ext cx="5032214" cy="4371735"/>
          </a:xfrm>
          <a:prstGeom prst="rect">
            <a:avLst/>
          </a:prstGeom>
        </p:spPr>
      </p:pic>
      <p:pic>
        <p:nvPicPr>
          <p:cNvPr id="5" name="Picture 4" descr="Screen Shot 2018-03-14 at 5.43.05 PM.png"/>
          <p:cNvPicPr>
            <a:picLocks noChangeAspect="1"/>
          </p:cNvPicPr>
          <p:nvPr/>
        </p:nvPicPr>
        <p:blipFill>
          <a:blip r:embed="rId4">
            <a:extLst>
              <a:ext uri="{BEBA8EAE-BF5A-486C-A8C5-ECC9F3942E4B}">
                <a14:imgProps xmlns:a14="http://schemas.microsoft.com/office/drawing/2010/main">
                  <a14:imgLayer r:embed="rId5">
                    <a14:imgEffect>
                      <a14:backgroundRemoval t="9978" b="95662" l="9836" r="90710">
                        <a14:foregroundMark x1="69945" y1="21909" x2="70310" y2="26898"/>
                        <a14:foregroundMark x1="80692" y1="34924" x2="80692" y2="40998"/>
                        <a14:foregroundMark x1="29326" y1="16486" x2="32058" y2="18872"/>
                        <a14:foregroundMark x1="28780" y1="15184" x2="28780" y2="15184"/>
                        <a14:foregroundMark x1="65027" y1="82863" x2="65756" y2="86551"/>
                      </a14:backgroundRemoval>
                    </a14:imgEffect>
                  </a14:imgLayer>
                </a14:imgProps>
              </a:ext>
              <a:ext uri="{28A0092B-C50C-407E-A947-70E740481C1C}">
                <a14:useLocalDpi xmlns:a14="http://schemas.microsoft.com/office/drawing/2010/main"/>
              </a:ext>
            </a:extLst>
          </a:blip>
          <a:stretch>
            <a:fillRect/>
          </a:stretch>
        </p:blipFill>
        <p:spPr>
          <a:xfrm rot="10800000">
            <a:off x="5369839" y="1054746"/>
            <a:ext cx="3543579" cy="2975574"/>
          </a:xfrm>
          <a:prstGeom prst="rect">
            <a:avLst/>
          </a:prstGeom>
        </p:spPr>
      </p:pic>
      <p:pic>
        <p:nvPicPr>
          <p:cNvPr id="6" name="Picture 5" descr="Screen Shot 2018-03-14 at 5.42.20 PM.png"/>
          <p:cNvPicPr>
            <a:picLocks noChangeAspect="1"/>
          </p:cNvPicPr>
          <p:nvPr/>
        </p:nvPicPr>
        <p:blipFill>
          <a:blip r:embed="rId6">
            <a:extLst>
              <a:ext uri="{BEBA8EAE-BF5A-486C-A8C5-ECC9F3942E4B}">
                <a14:imgProps xmlns:a14="http://schemas.microsoft.com/office/drawing/2010/main">
                  <a14:imgLayer r:embed="rId7">
                    <a14:imgEffect>
                      <a14:backgroundRemoval t="5096" b="93949" l="6681" r="90605">
                        <a14:foregroundMark x1="11900" y1="40764" x2="11900" y2="40764"/>
                        <a14:foregroundMark x1="49061" y1="13376" x2="55950" y2="14650"/>
                        <a14:foregroundMark x1="27557" y1="44268" x2="26096" y2="44268"/>
                        <a14:foregroundMark x1="71816" y1="15924" x2="69729" y2="15924"/>
                        <a14:foregroundMark x1="72860" y1="14650" x2="72860" y2="14650"/>
                        <a14:foregroundMark x1="82463" y1="8599" x2="82463" y2="8599"/>
                      </a14:backgroundRemoval>
                    </a14:imgEffect>
                  </a14:imgLayer>
                </a14:imgProps>
              </a:ext>
              <a:ext uri="{28A0092B-C50C-407E-A947-70E740481C1C}">
                <a14:useLocalDpi xmlns:a14="http://schemas.microsoft.com/office/drawing/2010/main"/>
              </a:ext>
            </a:extLst>
          </a:blip>
          <a:stretch>
            <a:fillRect/>
          </a:stretch>
        </p:blipFill>
        <p:spPr>
          <a:xfrm rot="293912">
            <a:off x="455431" y="4035784"/>
            <a:ext cx="4502948" cy="2951828"/>
          </a:xfrm>
          <a:prstGeom prst="rect">
            <a:avLst/>
          </a:prstGeom>
        </p:spPr>
      </p:pic>
      <p:pic>
        <p:nvPicPr>
          <p:cNvPr id="7" name="Picture 6" descr="Screen Shot 2018-03-14 at 5.42.42 PM.png"/>
          <p:cNvPicPr>
            <a:picLocks noChangeAspect="1"/>
          </p:cNvPicPr>
          <p:nvPr/>
        </p:nvPicPr>
        <p:blipFill>
          <a:blip r:embed="rId8">
            <a:extLst>
              <a:ext uri="{BEBA8EAE-BF5A-486C-A8C5-ECC9F3942E4B}">
                <a14:imgProps xmlns:a14="http://schemas.microsoft.com/office/drawing/2010/main">
                  <a14:imgLayer r:embed="rId9">
                    <a14:imgEffect>
                      <a14:backgroundRemoval t="9568" b="89815" l="4622" r="89916"/>
                    </a14:imgEffect>
                  </a14:imgLayer>
                </a14:imgProps>
              </a:ext>
              <a:ext uri="{28A0092B-C50C-407E-A947-70E740481C1C}">
                <a14:useLocalDpi xmlns:a14="http://schemas.microsoft.com/office/drawing/2010/main"/>
              </a:ext>
            </a:extLst>
          </a:blip>
          <a:stretch>
            <a:fillRect/>
          </a:stretch>
        </p:blipFill>
        <p:spPr>
          <a:xfrm>
            <a:off x="5482382" y="4384050"/>
            <a:ext cx="3661618" cy="2492362"/>
          </a:xfrm>
          <a:prstGeom prst="rect">
            <a:avLst/>
          </a:prstGeom>
        </p:spPr>
      </p:pic>
    </p:spTree>
    <p:extLst>
      <p:ext uri="{BB962C8B-B14F-4D97-AF65-F5344CB8AC3E}">
        <p14:creationId xmlns:p14="http://schemas.microsoft.com/office/powerpoint/2010/main" val="156191744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5217"/>
            <a:ext cx="7315200" cy="1154097"/>
          </a:xfrm>
        </p:spPr>
        <p:txBody>
          <a:bodyPr/>
          <a:lstStyle/>
          <a:p>
            <a:r>
              <a:rPr lang="en-US" b="1" dirty="0" smtClean="0"/>
              <a:t>Scientific Database </a:t>
            </a:r>
            <a:endParaRPr lang="en-US" b="1" dirty="0"/>
          </a:p>
        </p:txBody>
      </p:sp>
      <p:pic>
        <p:nvPicPr>
          <p:cNvPr id="4" name="Content Placeholder 3" descr="Screen Shot 2018-03-15 at 1.30.43 PM.png"/>
          <p:cNvPicPr>
            <a:picLocks noGrp="1" noChangeAspect="1"/>
          </p:cNvPicPr>
          <p:nvPr>
            <p:ph idx="1"/>
          </p:nvPr>
        </p:nvPicPr>
        <p:blipFill>
          <a:blip r:embed="rId2" cstate="screen">
            <a:extLst>
              <a:ext uri="{28A0092B-C50C-407E-A947-70E740481C1C}">
                <a14:useLocalDpi xmlns:a14="http://schemas.microsoft.com/office/drawing/2010/main"/>
              </a:ext>
            </a:extLst>
          </a:blip>
          <a:srcRect t="-6162" b="-6162"/>
          <a:stretch>
            <a:fillRect/>
          </a:stretch>
        </p:blipFill>
        <p:spPr>
          <a:xfrm>
            <a:off x="428239" y="1199314"/>
            <a:ext cx="8306501" cy="5380838"/>
          </a:xfrm>
        </p:spPr>
      </p:pic>
    </p:spTree>
    <p:extLst>
      <p:ext uri="{BB962C8B-B14F-4D97-AF65-F5344CB8AC3E}">
        <p14:creationId xmlns:p14="http://schemas.microsoft.com/office/powerpoint/2010/main" val="168533524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cstate="screen">
            <a:extLst>
              <a:ext uri="{28A0092B-C50C-407E-A947-70E740481C1C}">
                <a14:useLocalDpi xmlns:a14="http://schemas.microsoft.com/office/drawing/2010/main"/>
              </a:ext>
            </a:extLst>
          </a:blip>
          <a:srcRect/>
          <a:stretch/>
        </p:blipFill>
        <p:spPr bwMode="auto">
          <a:xfrm>
            <a:off x="909711" y="385183"/>
            <a:ext cx="7416248" cy="611343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7904758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78926"/>
            <a:ext cx="7315200" cy="1154097"/>
          </a:xfrm>
        </p:spPr>
        <p:txBody>
          <a:bodyPr/>
          <a:lstStyle/>
          <a:p>
            <a:r>
              <a:rPr lang="en-US" b="1" dirty="0" smtClean="0"/>
              <a:t>Tooth Types</a:t>
            </a:r>
            <a:endParaRPr lang="en-US" b="1" dirty="0"/>
          </a:p>
        </p:txBody>
      </p:sp>
      <p:sp>
        <p:nvSpPr>
          <p:cNvPr id="3" name="Content Placeholder 2"/>
          <p:cNvSpPr>
            <a:spLocks noGrp="1"/>
          </p:cNvSpPr>
          <p:nvPr>
            <p:ph idx="1"/>
          </p:nvPr>
        </p:nvSpPr>
        <p:spPr>
          <a:xfrm>
            <a:off x="914399" y="1675911"/>
            <a:ext cx="7552675" cy="4633450"/>
          </a:xfrm>
        </p:spPr>
        <p:txBody>
          <a:bodyPr>
            <a:normAutofit lnSpcReduction="10000"/>
          </a:bodyPr>
          <a:lstStyle/>
          <a:p>
            <a:r>
              <a:rPr lang="en-US" sz="2400" dirty="0"/>
              <a:t>Incisors = the flat front teeth. Incisors cut food into smaller pieces just like scissors cut paper. </a:t>
            </a:r>
          </a:p>
          <a:p>
            <a:pPr marL="45720" indent="0">
              <a:buNone/>
            </a:pPr>
            <a:endParaRPr lang="en-US" sz="2400" dirty="0"/>
          </a:p>
          <a:p>
            <a:r>
              <a:rPr lang="en-US" sz="2400" dirty="0"/>
              <a:t>Canines = teeth that tear food apart. They are next to the incisors.</a:t>
            </a:r>
          </a:p>
          <a:p>
            <a:pPr marL="45720" indent="0">
              <a:buNone/>
            </a:pPr>
            <a:endParaRPr lang="en-US" sz="2400" dirty="0"/>
          </a:p>
          <a:p>
            <a:r>
              <a:rPr lang="en-US" sz="2400" dirty="0"/>
              <a:t>Premolars = the larger, flatter teeth next to the canines. They help grind up the food that we eat. </a:t>
            </a:r>
          </a:p>
          <a:p>
            <a:pPr marL="45720" indent="0">
              <a:buNone/>
            </a:pPr>
            <a:endParaRPr lang="en-US" sz="2400" dirty="0"/>
          </a:p>
          <a:p>
            <a:r>
              <a:rPr lang="en-US" sz="2400" dirty="0"/>
              <a:t>Molars = the big, flat teeth with sharp ridges found all the way in the back of the mouth. They are perfect for crushing and grinding up food.</a:t>
            </a:r>
          </a:p>
          <a:p>
            <a:endParaRPr lang="en-US" dirty="0"/>
          </a:p>
        </p:txBody>
      </p:sp>
    </p:spTree>
    <p:extLst>
      <p:ext uri="{BB962C8B-B14F-4D97-AF65-F5344CB8AC3E}">
        <p14:creationId xmlns:p14="http://schemas.microsoft.com/office/powerpoint/2010/main" val="2374571563"/>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creen Shot 2018-03-14 at 5.41.55 PM.png"/>
          <p:cNvPicPr>
            <a:picLocks noChangeAspect="1"/>
          </p:cNvPicPr>
          <p:nvPr/>
        </p:nvPicPr>
        <p:blipFill>
          <a:blip r:embed="rId2">
            <a:extLst>
              <a:ext uri="{BEBA8EAE-BF5A-486C-A8C5-ECC9F3942E4B}">
                <a14:imgProps xmlns:a14="http://schemas.microsoft.com/office/drawing/2010/main">
                  <a14:imgLayer r:embed="rId3">
                    <a14:imgEffect>
                      <a14:backgroundRemoval t="3118" b="97122" l="4375" r="95000"/>
                    </a14:imgEffect>
                  </a14:imgLayer>
                </a14:imgProps>
              </a:ext>
              <a:ext uri="{28A0092B-C50C-407E-A947-70E740481C1C}">
                <a14:useLocalDpi xmlns:a14="http://schemas.microsoft.com/office/drawing/2010/main"/>
              </a:ext>
            </a:extLst>
          </a:blip>
          <a:stretch>
            <a:fillRect/>
          </a:stretch>
        </p:blipFill>
        <p:spPr>
          <a:xfrm rot="10800000">
            <a:off x="-146936" y="1203231"/>
            <a:ext cx="6032702" cy="5240909"/>
          </a:xfrm>
          <a:prstGeom prst="rect">
            <a:avLst/>
          </a:prstGeom>
          <a:ln>
            <a:noFill/>
          </a:ln>
        </p:spPr>
      </p:pic>
      <p:pic>
        <p:nvPicPr>
          <p:cNvPr id="7" name="Picture 6" descr="Screen Shot 2018-03-14 at 5.43.05 PM.png"/>
          <p:cNvPicPr>
            <a:picLocks noChangeAspect="1"/>
          </p:cNvPicPr>
          <p:nvPr/>
        </p:nvPicPr>
        <p:blipFill>
          <a:blip r:embed="rId4">
            <a:extLst>
              <a:ext uri="{BEBA8EAE-BF5A-486C-A8C5-ECC9F3942E4B}">
                <a14:imgProps xmlns:a14="http://schemas.microsoft.com/office/drawing/2010/main">
                  <a14:imgLayer r:embed="rId5">
                    <a14:imgEffect>
                      <a14:backgroundRemoval t="9978" b="95662" l="9836" r="90710">
                        <a14:foregroundMark x1="69945" y1="21909" x2="70310" y2="26898"/>
                        <a14:foregroundMark x1="80692" y1="34924" x2="80692" y2="40998"/>
                        <a14:foregroundMark x1="29326" y1="16486" x2="32058" y2="18872"/>
                        <a14:foregroundMark x1="28780" y1="15184" x2="28780" y2="15184"/>
                        <a14:foregroundMark x1="65027" y1="82863" x2="65756" y2="86551"/>
                      </a14:backgroundRemoval>
                    </a14:imgEffect>
                  </a14:imgLayer>
                </a14:imgProps>
              </a:ext>
              <a:ext uri="{28A0092B-C50C-407E-A947-70E740481C1C}">
                <a14:useLocalDpi xmlns:a14="http://schemas.microsoft.com/office/drawing/2010/main"/>
              </a:ext>
            </a:extLst>
          </a:blip>
          <a:stretch>
            <a:fillRect/>
          </a:stretch>
        </p:blipFill>
        <p:spPr>
          <a:xfrm rot="10800000">
            <a:off x="5202506" y="1378008"/>
            <a:ext cx="4248102" cy="3567168"/>
          </a:xfrm>
          <a:prstGeom prst="rect">
            <a:avLst/>
          </a:prstGeom>
        </p:spPr>
      </p:pic>
      <p:cxnSp>
        <p:nvCxnSpPr>
          <p:cNvPr id="9" name="Straight Connector 8"/>
          <p:cNvCxnSpPr/>
          <p:nvPr/>
        </p:nvCxnSpPr>
        <p:spPr>
          <a:xfrm>
            <a:off x="2749760" y="1553448"/>
            <a:ext cx="0" cy="241414"/>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476882" y="1574440"/>
            <a:ext cx="104954" cy="31488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8" name="Straight Connector 27"/>
          <p:cNvCxnSpPr/>
          <p:nvPr/>
        </p:nvCxnSpPr>
        <p:spPr>
          <a:xfrm>
            <a:off x="2204006" y="1721388"/>
            <a:ext cx="199410" cy="30439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a:off x="1983605" y="1962802"/>
            <a:ext cx="220401" cy="230918"/>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a:off x="1889148" y="2298683"/>
            <a:ext cx="314858" cy="5248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a:off x="1752709" y="2645060"/>
            <a:ext cx="377830" cy="8397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a:off x="1689738" y="3101852"/>
            <a:ext cx="377830"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p:nvCxnSpPr>
        <p:spPr>
          <a:xfrm>
            <a:off x="1647757" y="3574184"/>
            <a:ext cx="398821"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45" name="Oval 44"/>
          <p:cNvSpPr/>
          <p:nvPr/>
        </p:nvSpPr>
        <p:spPr>
          <a:xfrm flipV="1">
            <a:off x="2025669" y="3076622"/>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Oval 48"/>
          <p:cNvSpPr/>
          <p:nvPr/>
        </p:nvSpPr>
        <p:spPr>
          <a:xfrm flipV="1">
            <a:off x="2041634" y="3543902"/>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Oval 49"/>
          <p:cNvSpPr/>
          <p:nvPr/>
        </p:nvSpPr>
        <p:spPr>
          <a:xfrm flipV="1">
            <a:off x="1674309" y="3071581"/>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 name="Oval 50"/>
          <p:cNvSpPr/>
          <p:nvPr/>
        </p:nvSpPr>
        <p:spPr>
          <a:xfrm flipV="1">
            <a:off x="1648294" y="3549357"/>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 name="Oval 51"/>
          <p:cNvSpPr/>
          <p:nvPr/>
        </p:nvSpPr>
        <p:spPr>
          <a:xfrm flipV="1">
            <a:off x="2115099" y="2714718"/>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Oval 52"/>
          <p:cNvSpPr/>
          <p:nvPr/>
        </p:nvSpPr>
        <p:spPr>
          <a:xfrm flipV="1">
            <a:off x="1742749" y="2625709"/>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Oval 53"/>
          <p:cNvSpPr/>
          <p:nvPr/>
        </p:nvSpPr>
        <p:spPr>
          <a:xfrm flipV="1">
            <a:off x="2173044" y="2331822"/>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Oval 54"/>
          <p:cNvSpPr/>
          <p:nvPr/>
        </p:nvSpPr>
        <p:spPr>
          <a:xfrm flipV="1">
            <a:off x="1842674" y="2263805"/>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Oval 55"/>
          <p:cNvSpPr/>
          <p:nvPr/>
        </p:nvSpPr>
        <p:spPr>
          <a:xfrm flipV="1">
            <a:off x="2189009" y="2179838"/>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Oval 56"/>
          <p:cNvSpPr/>
          <p:nvPr/>
        </p:nvSpPr>
        <p:spPr>
          <a:xfrm flipV="1">
            <a:off x="1953094" y="1943885"/>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Oval 57"/>
          <p:cNvSpPr/>
          <p:nvPr/>
        </p:nvSpPr>
        <p:spPr>
          <a:xfrm flipV="1">
            <a:off x="2451384" y="1550078"/>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 name="Oval 58"/>
          <p:cNvSpPr/>
          <p:nvPr/>
        </p:nvSpPr>
        <p:spPr>
          <a:xfrm flipV="1">
            <a:off x="2173489" y="1702477"/>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 name="Oval 59"/>
          <p:cNvSpPr/>
          <p:nvPr/>
        </p:nvSpPr>
        <p:spPr>
          <a:xfrm flipV="1">
            <a:off x="2383389" y="1996366"/>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 name="Oval 60"/>
          <p:cNvSpPr/>
          <p:nvPr/>
        </p:nvSpPr>
        <p:spPr>
          <a:xfrm flipV="1">
            <a:off x="2567274" y="1886366"/>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Oval 61"/>
          <p:cNvSpPr/>
          <p:nvPr/>
        </p:nvSpPr>
        <p:spPr>
          <a:xfrm flipV="1">
            <a:off x="2729724" y="1503054"/>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 name="Oval 62"/>
          <p:cNvSpPr/>
          <p:nvPr/>
        </p:nvSpPr>
        <p:spPr>
          <a:xfrm flipV="1">
            <a:off x="2719674" y="1797358"/>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4" name="Straight Connector 63"/>
          <p:cNvCxnSpPr/>
          <p:nvPr/>
        </p:nvCxnSpPr>
        <p:spPr>
          <a:xfrm>
            <a:off x="7151601" y="1739004"/>
            <a:ext cx="0" cy="241414"/>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5" name="Straight Connector 64"/>
          <p:cNvCxnSpPr/>
          <p:nvPr/>
        </p:nvCxnSpPr>
        <p:spPr>
          <a:xfrm>
            <a:off x="6936545" y="1754252"/>
            <a:ext cx="104954" cy="27190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a:off x="6690368" y="1854417"/>
            <a:ext cx="221481" cy="261764"/>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7" name="Straight Connector 66"/>
          <p:cNvCxnSpPr/>
          <p:nvPr/>
        </p:nvCxnSpPr>
        <p:spPr>
          <a:xfrm>
            <a:off x="6552166" y="2094193"/>
            <a:ext cx="268812" cy="237629"/>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8" name="Straight Connector 67"/>
          <p:cNvCxnSpPr/>
          <p:nvPr/>
        </p:nvCxnSpPr>
        <p:spPr>
          <a:xfrm>
            <a:off x="6441378" y="2552418"/>
            <a:ext cx="379600" cy="185339"/>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69" name="Straight Connector 68"/>
          <p:cNvCxnSpPr/>
          <p:nvPr/>
        </p:nvCxnSpPr>
        <p:spPr>
          <a:xfrm>
            <a:off x="6192739" y="2969521"/>
            <a:ext cx="440929" cy="9072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a:off x="6026643" y="3524565"/>
            <a:ext cx="494556" cy="7051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71" name="Straight Connector 70"/>
          <p:cNvCxnSpPr/>
          <p:nvPr/>
        </p:nvCxnSpPr>
        <p:spPr>
          <a:xfrm>
            <a:off x="5920994" y="4036512"/>
            <a:ext cx="439596" cy="250092"/>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72" name="Oval 71"/>
          <p:cNvSpPr/>
          <p:nvPr/>
        </p:nvSpPr>
        <p:spPr>
          <a:xfrm flipV="1">
            <a:off x="6521199" y="3568497"/>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Oval 72"/>
          <p:cNvSpPr/>
          <p:nvPr/>
        </p:nvSpPr>
        <p:spPr>
          <a:xfrm flipV="1">
            <a:off x="6314871" y="4255710"/>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4" name="Oval 73"/>
          <p:cNvSpPr/>
          <p:nvPr/>
        </p:nvSpPr>
        <p:spPr>
          <a:xfrm flipV="1">
            <a:off x="5988399" y="3495416"/>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5" name="Oval 74"/>
          <p:cNvSpPr/>
          <p:nvPr/>
        </p:nvSpPr>
        <p:spPr>
          <a:xfrm flipV="1">
            <a:off x="5921531" y="4018984"/>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Oval 75"/>
          <p:cNvSpPr/>
          <p:nvPr/>
        </p:nvSpPr>
        <p:spPr>
          <a:xfrm flipV="1">
            <a:off x="6610629" y="3036493"/>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Oval 76"/>
          <p:cNvSpPr/>
          <p:nvPr/>
        </p:nvSpPr>
        <p:spPr>
          <a:xfrm flipV="1">
            <a:off x="6196780" y="2954780"/>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 name="Oval 77"/>
          <p:cNvSpPr/>
          <p:nvPr/>
        </p:nvSpPr>
        <p:spPr>
          <a:xfrm flipV="1">
            <a:off x="6770634" y="2698957"/>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 name="Oval 78"/>
          <p:cNvSpPr/>
          <p:nvPr/>
        </p:nvSpPr>
        <p:spPr>
          <a:xfrm flipV="1">
            <a:off x="6406244" y="2528880"/>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Oval 79"/>
          <p:cNvSpPr/>
          <p:nvPr/>
        </p:nvSpPr>
        <p:spPr>
          <a:xfrm flipV="1">
            <a:off x="6782558" y="2289411"/>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Oval 80"/>
          <p:cNvSpPr/>
          <p:nvPr/>
        </p:nvSpPr>
        <p:spPr>
          <a:xfrm flipV="1">
            <a:off x="6539911" y="2075040"/>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 name="Oval 81"/>
          <p:cNvSpPr/>
          <p:nvPr/>
        </p:nvSpPr>
        <p:spPr>
          <a:xfrm flipV="1">
            <a:off x="6913461" y="1760613"/>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 name="Oval 82"/>
          <p:cNvSpPr/>
          <p:nvPr/>
        </p:nvSpPr>
        <p:spPr>
          <a:xfrm flipV="1">
            <a:off x="6669586" y="1822292"/>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 name="Oval 83"/>
          <p:cNvSpPr/>
          <p:nvPr/>
        </p:nvSpPr>
        <p:spPr>
          <a:xfrm flipV="1">
            <a:off x="6890826" y="2093501"/>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 name="Oval 84"/>
          <p:cNvSpPr/>
          <p:nvPr/>
        </p:nvSpPr>
        <p:spPr>
          <a:xfrm flipV="1">
            <a:off x="7018011" y="2017521"/>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 name="Oval 85"/>
          <p:cNvSpPr/>
          <p:nvPr/>
        </p:nvSpPr>
        <p:spPr>
          <a:xfrm flipV="1">
            <a:off x="7123761" y="1713589"/>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 name="Oval 86"/>
          <p:cNvSpPr/>
          <p:nvPr/>
        </p:nvSpPr>
        <p:spPr>
          <a:xfrm flipV="1">
            <a:off x="7136391" y="1985213"/>
            <a:ext cx="45719" cy="45719"/>
          </a:xfrm>
          <a:prstGeom prst="ellipse">
            <a:avLst/>
          </a:prstGeom>
          <a:solidFill>
            <a:srgbClr val="FF0000"/>
          </a:solidFill>
          <a:ln>
            <a:solidFill>
              <a:srgbClr val="FF0000"/>
            </a:solidFill>
          </a:ln>
          <a:effectLst/>
          <a:scene3d>
            <a:camera prst="orthographicFront">
              <a:rot lat="0" lon="0" rev="0"/>
            </a:camera>
            <a:lightRig rig="twoPt" dir="br">
              <a:rot lat="0" lon="0" rev="8700000"/>
            </a:lightRig>
          </a:scene3d>
          <a:sp3d prstMaterial="matte"/>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extBox 1"/>
          <p:cNvSpPr txBox="1"/>
          <p:nvPr/>
        </p:nvSpPr>
        <p:spPr>
          <a:xfrm>
            <a:off x="0" y="564515"/>
            <a:ext cx="9143999" cy="461665"/>
          </a:xfrm>
          <a:prstGeom prst="rect">
            <a:avLst/>
          </a:prstGeom>
          <a:noFill/>
        </p:spPr>
        <p:txBody>
          <a:bodyPr wrap="square" rtlCol="0">
            <a:spAutoFit/>
          </a:bodyPr>
          <a:lstStyle/>
          <a:p>
            <a:pPr algn="ctr"/>
            <a:r>
              <a:rPr lang="en-US" sz="2400" dirty="0" err="1" smtClean="0"/>
              <a:t>Buccolingual</a:t>
            </a:r>
            <a:r>
              <a:rPr lang="en-US" sz="2400" dirty="0" smtClean="0"/>
              <a:t> Tooth Measurements</a:t>
            </a:r>
            <a:endParaRPr lang="en-US" sz="2400" dirty="0"/>
          </a:p>
        </p:txBody>
      </p:sp>
    </p:spTree>
    <p:extLst>
      <p:ext uri="{BB962C8B-B14F-4D97-AF65-F5344CB8AC3E}">
        <p14:creationId xmlns:p14="http://schemas.microsoft.com/office/powerpoint/2010/main" val="285649298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2"/>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5"/>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3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5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51"/>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49"/>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38"/>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87"/>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86"/>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64"/>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85"/>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82"/>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65"/>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84"/>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83"/>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6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80"/>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81"/>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67"/>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79"/>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78"/>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68"/>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grpId="0" nodeType="clickEffect">
                                  <p:stCondLst>
                                    <p:cond delay="0"/>
                                  </p:stCondLst>
                                  <p:childTnLst>
                                    <p:set>
                                      <p:cBhvr>
                                        <p:cTn id="110" dur="1" fill="hold">
                                          <p:stCondLst>
                                            <p:cond delay="0"/>
                                          </p:stCondLst>
                                        </p:cTn>
                                        <p:tgtEl>
                                          <p:spTgt spid="76"/>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77"/>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69"/>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72"/>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74"/>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70"/>
                                        </p:tgtEl>
                                        <p:attrNameLst>
                                          <p:attrName>style.visibility</p:attrName>
                                        </p:attrNameLst>
                                      </p:cBhvr>
                                      <p:to>
                                        <p:strVal val="visible"/>
                                      </p:to>
                                    </p:set>
                                  </p:childTnLst>
                                </p:cTn>
                              </p:par>
                            </p:childTnLst>
                          </p:cTn>
                        </p:par>
                      </p:childTnLst>
                    </p:cTn>
                  </p:par>
                  <p:par>
                    <p:cTn id="123" fill="hold">
                      <p:stCondLst>
                        <p:cond delay="indefinite"/>
                      </p:stCondLst>
                      <p:childTnLst>
                        <p:par>
                          <p:cTn id="124" fill="hold">
                            <p:stCondLst>
                              <p:cond delay="0"/>
                            </p:stCondLst>
                            <p:childTnLst>
                              <p:par>
                                <p:cTn id="125" presetID="1" presetClass="entr" presetSubtype="0" fill="hold" grpId="0" nodeType="clickEffect">
                                  <p:stCondLst>
                                    <p:cond delay="0"/>
                                  </p:stCondLst>
                                  <p:childTnLst>
                                    <p:set>
                                      <p:cBhvr>
                                        <p:cTn id="126" dur="1" fill="hold">
                                          <p:stCondLst>
                                            <p:cond delay="0"/>
                                          </p:stCondLst>
                                        </p:cTn>
                                        <p:tgtEl>
                                          <p:spTgt spid="73"/>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75"/>
                                        </p:tgtEl>
                                        <p:attrNameLst>
                                          <p:attrName>style.visibility</p:attrName>
                                        </p:attrNameLst>
                                      </p:cBhvr>
                                      <p:to>
                                        <p:strVal val="visible"/>
                                      </p:to>
                                    </p:set>
                                  </p:childTnLst>
                                </p:cTn>
                              </p:par>
                              <p:par>
                                <p:cTn id="129" presetID="1" presetClass="entr" presetSubtype="0" fill="hold" nodeType="withEffect">
                                  <p:stCondLst>
                                    <p:cond delay="0"/>
                                  </p:stCondLst>
                                  <p:childTnLst>
                                    <p:set>
                                      <p:cBhvr>
                                        <p:cTn id="130"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552" y="54162"/>
            <a:ext cx="7718048" cy="1154097"/>
          </a:xfrm>
        </p:spPr>
        <p:txBody>
          <a:bodyPr>
            <a:normAutofit fontScale="90000"/>
          </a:bodyPr>
          <a:lstStyle/>
          <a:p>
            <a:r>
              <a:rPr lang="en-US" b="1" dirty="0" smtClean="0"/>
              <a:t>Example Averaged Measurements </a:t>
            </a:r>
            <a:endParaRPr lang="en-US" b="1" dirty="0"/>
          </a:p>
        </p:txBody>
      </p:sp>
      <p:pic>
        <p:nvPicPr>
          <p:cNvPr id="5" name="Picture 4" descr="Screen Shot 2018-03-16 at 11.51.07 PM.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1803828"/>
            <a:ext cx="9178185" cy="3894265"/>
          </a:xfrm>
          <a:prstGeom prst="rect">
            <a:avLst/>
          </a:prstGeom>
        </p:spPr>
      </p:pic>
    </p:spTree>
    <p:extLst>
      <p:ext uri="{BB962C8B-B14F-4D97-AF65-F5344CB8AC3E}">
        <p14:creationId xmlns:p14="http://schemas.microsoft.com/office/powerpoint/2010/main" val="3944016670"/>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87680" y="1690502"/>
            <a:ext cx="8232966" cy="4585871"/>
          </a:xfrm>
          <a:prstGeom prst="rect">
            <a:avLst/>
          </a:prstGeom>
          <a:noFill/>
        </p:spPr>
        <p:txBody>
          <a:bodyPr wrap="square" rtlCol="0">
            <a:spAutoFit/>
          </a:bodyPr>
          <a:lstStyle/>
          <a:p>
            <a:pPr algn="ctr"/>
            <a:r>
              <a:rPr lang="en-US" sz="3200" dirty="0"/>
              <a:t>In the beginning of this lab you learned the premolars and molars are for crushing and grinding up food. If that is the case, which of these two </a:t>
            </a:r>
            <a:r>
              <a:rPr lang="en-US" sz="3200" dirty="0" smtClean="0"/>
              <a:t>mandibles have </a:t>
            </a:r>
            <a:r>
              <a:rPr lang="en-US" sz="3200" dirty="0"/>
              <a:t>molars that would be better at grinding up food? (Hint: would it be better to have big teeth if you had to grind up hard foods or would it be better to have small teeth?)</a:t>
            </a:r>
          </a:p>
          <a:p>
            <a:r>
              <a:rPr lang="en-US" dirty="0"/>
              <a:t> </a:t>
            </a:r>
          </a:p>
          <a:p>
            <a:endParaRPr lang="en-US" dirty="0"/>
          </a:p>
        </p:txBody>
      </p:sp>
    </p:spTree>
    <p:extLst>
      <p:ext uri="{BB962C8B-B14F-4D97-AF65-F5344CB8AC3E}">
        <p14:creationId xmlns:p14="http://schemas.microsoft.com/office/powerpoint/2010/main" val="1831974369"/>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9738" y="3181860"/>
            <a:ext cx="2886571" cy="2886571"/>
          </a:xfrm>
          <a:prstGeom prst="rect">
            <a:avLst/>
          </a:prstGeom>
        </p:spPr>
      </p:pic>
      <p:pic>
        <p:nvPicPr>
          <p:cNvPr id="5" name="Picture 4"/>
          <p:cNvPicPr>
            <a:picLocks noChangeAspect="1"/>
          </p:cNvPicPr>
          <p:nvPr/>
        </p:nvPicPr>
        <p:blipFill>
          <a:blip r:embed="rId3"/>
          <a:stretch>
            <a:fillRect/>
          </a:stretch>
        </p:blipFill>
        <p:spPr>
          <a:xfrm>
            <a:off x="1315252" y="3181860"/>
            <a:ext cx="3608214" cy="2886571"/>
          </a:xfrm>
          <a:prstGeom prst="rect">
            <a:avLst/>
          </a:prstGeom>
        </p:spPr>
      </p:pic>
      <p:sp>
        <p:nvSpPr>
          <p:cNvPr id="8" name="TextBox 7"/>
          <p:cNvSpPr txBox="1"/>
          <p:nvPr/>
        </p:nvSpPr>
        <p:spPr>
          <a:xfrm>
            <a:off x="5962854" y="6079243"/>
            <a:ext cx="1891113" cy="369332"/>
          </a:xfrm>
          <a:prstGeom prst="rect">
            <a:avLst/>
          </a:prstGeom>
          <a:noFill/>
        </p:spPr>
        <p:txBody>
          <a:bodyPr wrap="none" rtlCol="0">
            <a:spAutoFit/>
          </a:bodyPr>
          <a:lstStyle/>
          <a:p>
            <a:r>
              <a:rPr lang="en-US" dirty="0" smtClean="0"/>
              <a:t>Grasses/Sedges</a:t>
            </a:r>
            <a:endParaRPr lang="en-US" dirty="0"/>
          </a:p>
        </p:txBody>
      </p:sp>
      <p:sp>
        <p:nvSpPr>
          <p:cNvPr id="9" name="TextBox 8"/>
          <p:cNvSpPr txBox="1"/>
          <p:nvPr/>
        </p:nvSpPr>
        <p:spPr>
          <a:xfrm>
            <a:off x="2645624" y="6051932"/>
            <a:ext cx="894521" cy="369332"/>
          </a:xfrm>
          <a:prstGeom prst="rect">
            <a:avLst/>
          </a:prstGeom>
          <a:noFill/>
        </p:spPr>
        <p:txBody>
          <a:bodyPr wrap="none" rtlCol="0">
            <a:spAutoFit/>
          </a:bodyPr>
          <a:lstStyle/>
          <a:p>
            <a:r>
              <a:rPr lang="en-US" dirty="0" smtClean="0"/>
              <a:t>Tubers</a:t>
            </a:r>
            <a:endParaRPr lang="en-US" dirty="0"/>
          </a:p>
        </p:txBody>
      </p:sp>
      <p:sp>
        <p:nvSpPr>
          <p:cNvPr id="12" name="Content Placeholder 2"/>
          <p:cNvSpPr>
            <a:spLocks noGrp="1"/>
          </p:cNvSpPr>
          <p:nvPr>
            <p:ph idx="1"/>
          </p:nvPr>
        </p:nvSpPr>
        <p:spPr>
          <a:xfrm>
            <a:off x="785724" y="0"/>
            <a:ext cx="7315200" cy="5462584"/>
          </a:xfrm>
        </p:spPr>
        <p:txBody>
          <a:bodyPr/>
          <a:lstStyle/>
          <a:p>
            <a:pPr marL="45720" indent="0">
              <a:buNone/>
            </a:pPr>
            <a:endParaRPr lang="en-US" sz="2400" dirty="0"/>
          </a:p>
          <a:p>
            <a:r>
              <a:rPr lang="en-US" sz="2400" i="1" dirty="0" smtClean="0"/>
              <a:t>Paranthropus </a:t>
            </a:r>
            <a:r>
              <a:rPr lang="en-US" sz="2400" i="1" dirty="0" err="1" smtClean="0"/>
              <a:t>boisei</a:t>
            </a:r>
            <a:r>
              <a:rPr lang="en-US" sz="2400" dirty="0" smtClean="0"/>
              <a:t> </a:t>
            </a:r>
            <a:r>
              <a:rPr lang="en-US" sz="2400" dirty="0"/>
              <a:t>only had access to extremely tough foods such as grasses, sedges, and tubers. They were not processing their food, and thus it was extremely tough and difficult to eat. They spent a lot time chewing their foods in order to break them down into small pieces. </a:t>
            </a:r>
          </a:p>
          <a:p>
            <a:endParaRPr lang="en-US" dirty="0"/>
          </a:p>
        </p:txBody>
      </p:sp>
    </p:spTree>
    <p:extLst>
      <p:ext uri="{BB962C8B-B14F-4D97-AF65-F5344CB8AC3E}">
        <p14:creationId xmlns:p14="http://schemas.microsoft.com/office/powerpoint/2010/main" val="2220609294"/>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3282" y="476314"/>
            <a:ext cx="7315200" cy="5462584"/>
          </a:xfrm>
        </p:spPr>
        <p:txBody>
          <a:bodyPr/>
          <a:lstStyle/>
          <a:p>
            <a:r>
              <a:rPr lang="en-US" sz="2400" i="1" dirty="0" smtClean="0"/>
              <a:t>Homo heidelbergensis </a:t>
            </a:r>
            <a:r>
              <a:rPr lang="en-US" sz="2400" dirty="0"/>
              <a:t>ate lots of plants (fruits and leaves) as well a variety of other foods (many of which we still eat today!). They were avid big-game hunters, produced sophisticated stone tools, and had control of fire (</a:t>
            </a:r>
            <a:r>
              <a:rPr lang="en-US" sz="2400" dirty="0" err="1"/>
              <a:t>Roebroeks</a:t>
            </a:r>
            <a:r>
              <a:rPr lang="en-US" sz="2400" dirty="0"/>
              <a:t> and Villa, 2011). All of these skills allowed them to process their foods, thus making them fairly easy to eat. </a:t>
            </a:r>
          </a:p>
          <a:p>
            <a:pPr marL="45720" indent="0">
              <a:buNone/>
            </a:pPr>
            <a:endParaRPr lang="en-US" sz="2400" dirty="0"/>
          </a:p>
          <a:p>
            <a:pPr marL="45720" indent="0">
              <a:buNone/>
            </a:pPr>
            <a:endParaRPr lang="en-US"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44101" y="3527943"/>
            <a:ext cx="3318448" cy="2488836"/>
          </a:xfrm>
          <a:prstGeom prst="rect">
            <a:avLst/>
          </a:prstGeom>
        </p:spPr>
      </p:pic>
      <p:pic>
        <p:nvPicPr>
          <p:cNvPr id="5" name="Picture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621189" y="3520920"/>
            <a:ext cx="1741429" cy="2453262"/>
          </a:xfrm>
          <a:prstGeom prst="rect">
            <a:avLst/>
          </a:prstGeom>
        </p:spPr>
      </p:pic>
      <p:sp>
        <p:nvSpPr>
          <p:cNvPr id="6" name="TextBox 5"/>
          <p:cNvSpPr txBox="1"/>
          <p:nvPr/>
        </p:nvSpPr>
        <p:spPr>
          <a:xfrm>
            <a:off x="6246314" y="5974182"/>
            <a:ext cx="646331" cy="369332"/>
          </a:xfrm>
          <a:prstGeom prst="rect">
            <a:avLst/>
          </a:prstGeom>
          <a:noFill/>
        </p:spPr>
        <p:txBody>
          <a:bodyPr wrap="none" rtlCol="0">
            <a:spAutoFit/>
          </a:bodyPr>
          <a:lstStyle/>
          <a:p>
            <a:r>
              <a:rPr lang="en-US" dirty="0" smtClean="0"/>
              <a:t>Fruit</a:t>
            </a:r>
            <a:endParaRPr lang="en-US" dirty="0"/>
          </a:p>
        </p:txBody>
      </p:sp>
      <p:sp>
        <p:nvSpPr>
          <p:cNvPr id="7" name="TextBox 6"/>
          <p:cNvSpPr txBox="1"/>
          <p:nvPr/>
        </p:nvSpPr>
        <p:spPr>
          <a:xfrm>
            <a:off x="2839997" y="6008525"/>
            <a:ext cx="1557600" cy="369332"/>
          </a:xfrm>
          <a:prstGeom prst="rect">
            <a:avLst/>
          </a:prstGeom>
          <a:noFill/>
        </p:spPr>
        <p:txBody>
          <a:bodyPr wrap="none" rtlCol="0">
            <a:spAutoFit/>
          </a:bodyPr>
          <a:lstStyle/>
          <a:p>
            <a:r>
              <a:rPr lang="en-US" dirty="0" smtClean="0"/>
              <a:t>Cooked Meat</a:t>
            </a:r>
            <a:endParaRPr lang="en-US" dirty="0"/>
          </a:p>
        </p:txBody>
      </p:sp>
    </p:spTree>
    <p:extLst>
      <p:ext uri="{BB962C8B-B14F-4D97-AF65-F5344CB8AC3E}">
        <p14:creationId xmlns:p14="http://schemas.microsoft.com/office/powerpoint/2010/main" val="3589621975"/>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227174"/>
            <a:ext cx="7315200" cy="3394809"/>
          </a:xfrm>
        </p:spPr>
        <p:txBody>
          <a:bodyPr>
            <a:normAutofit/>
          </a:bodyPr>
          <a:lstStyle/>
          <a:p>
            <a:pPr algn="ctr"/>
            <a:r>
              <a:rPr lang="en-US" sz="5400" b="1" dirty="0" smtClean="0"/>
              <a:t>Which mandible belongs to which species?</a:t>
            </a:r>
            <a:endParaRPr lang="en-US" sz="5400" b="1" dirty="0"/>
          </a:p>
        </p:txBody>
      </p:sp>
    </p:spTree>
    <p:extLst>
      <p:ext uri="{BB962C8B-B14F-4D97-AF65-F5344CB8AC3E}">
        <p14:creationId xmlns:p14="http://schemas.microsoft.com/office/powerpoint/2010/main" val="3920115352"/>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Shot 2018-03-14 at 5.41.55 PM.png"/>
          <p:cNvPicPr>
            <a:picLocks noChangeAspect="1"/>
          </p:cNvPicPr>
          <p:nvPr/>
        </p:nvPicPr>
        <p:blipFill>
          <a:blip r:embed="rId2" cstate="screen">
            <a:extLst>
              <a:ext uri="{BEBA8EAE-BF5A-486C-A8C5-ECC9F3942E4B}">
                <a14:imgProps xmlns:a14="http://schemas.microsoft.com/office/drawing/2010/main">
                  <a14:imgLayer r:embed="rId3">
                    <a14:imgEffect>
                      <a14:backgroundRemoval t="3118" b="97122" l="4375" r="95000"/>
                    </a14:imgEffect>
                  </a14:imgLayer>
                </a14:imgProps>
              </a:ext>
              <a:ext uri="{28A0092B-C50C-407E-A947-70E740481C1C}">
                <a14:useLocalDpi xmlns:a14="http://schemas.microsoft.com/office/drawing/2010/main"/>
              </a:ext>
            </a:extLst>
          </a:blip>
          <a:stretch>
            <a:fillRect/>
          </a:stretch>
        </p:blipFill>
        <p:spPr>
          <a:xfrm rot="10800000">
            <a:off x="1446458" y="194050"/>
            <a:ext cx="2677377" cy="2325971"/>
          </a:xfrm>
          <a:prstGeom prst="rect">
            <a:avLst/>
          </a:prstGeom>
        </p:spPr>
      </p:pic>
      <p:pic>
        <p:nvPicPr>
          <p:cNvPr id="5" name="Picture 4" descr="Screen Shot 2018-03-14 at 5.43.05 PM.png"/>
          <p:cNvPicPr>
            <a:picLocks noChangeAspect="1"/>
          </p:cNvPicPr>
          <p:nvPr/>
        </p:nvPicPr>
        <p:blipFill>
          <a:blip r:embed="rId4" cstate="screen">
            <a:extLst>
              <a:ext uri="{BEBA8EAE-BF5A-486C-A8C5-ECC9F3942E4B}">
                <a14:imgProps xmlns:a14="http://schemas.microsoft.com/office/drawing/2010/main">
                  <a14:imgLayer r:embed="rId5">
                    <a14:imgEffect>
                      <a14:backgroundRemoval t="9978" b="95662" l="9836" r="90710">
                        <a14:foregroundMark x1="69945" y1="21909" x2="70310" y2="26898"/>
                        <a14:foregroundMark x1="80692" y1="34924" x2="80692" y2="40998"/>
                        <a14:foregroundMark x1="29326" y1="16486" x2="32058" y2="18872"/>
                        <a14:foregroundMark x1="28780" y1="15184" x2="28780" y2="15184"/>
                        <a14:foregroundMark x1="65027" y1="82863" x2="65756" y2="86551"/>
                      </a14:backgroundRemoval>
                    </a14:imgEffect>
                  </a14:imgLayer>
                </a14:imgProps>
              </a:ext>
              <a:ext uri="{28A0092B-C50C-407E-A947-70E740481C1C}">
                <a14:useLocalDpi xmlns:a14="http://schemas.microsoft.com/office/drawing/2010/main"/>
              </a:ext>
            </a:extLst>
          </a:blip>
          <a:stretch>
            <a:fillRect/>
          </a:stretch>
        </p:blipFill>
        <p:spPr>
          <a:xfrm rot="10800000">
            <a:off x="5431234" y="194051"/>
            <a:ext cx="2715882" cy="2280549"/>
          </a:xfrm>
          <a:prstGeom prst="rect">
            <a:avLst/>
          </a:prstGeom>
        </p:spPr>
      </p:pic>
      <p:pic>
        <p:nvPicPr>
          <p:cNvPr id="6" name="Picture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133164" y="2683163"/>
            <a:ext cx="1511574" cy="1511574"/>
          </a:xfrm>
          <a:prstGeom prst="rect">
            <a:avLst/>
          </a:prstGeom>
        </p:spPr>
      </p:pic>
      <p:pic>
        <p:nvPicPr>
          <p:cNvPr id="7" name="Picture 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806815" y="2717202"/>
            <a:ext cx="1846919" cy="1477535"/>
          </a:xfrm>
          <a:prstGeom prst="rect">
            <a:avLst/>
          </a:prstGeom>
        </p:spPr>
      </p:pic>
      <p:pic>
        <p:nvPicPr>
          <p:cNvPr id="8" name="Picture 7"/>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73683" y="2700804"/>
            <a:ext cx="1969764" cy="1477323"/>
          </a:xfrm>
          <a:prstGeom prst="rect">
            <a:avLst/>
          </a:prstGeom>
        </p:spPr>
      </p:pic>
      <p:pic>
        <p:nvPicPr>
          <p:cNvPr id="9" name="Picture 8"/>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134745" y="2683163"/>
            <a:ext cx="1006732" cy="1511574"/>
          </a:xfrm>
          <a:prstGeom prst="rect">
            <a:avLst/>
          </a:prstGeom>
        </p:spPr>
      </p:pic>
      <p:pic>
        <p:nvPicPr>
          <p:cNvPr id="10" name="Picture 9"/>
          <p:cNvPicPr/>
          <p:nvPr/>
        </p:nvPicPr>
        <p:blipFill>
          <a:blip r:embed="rId10" cstate="screen">
            <a:extLst>
              <a:ext uri="{28A0092B-C50C-407E-A947-70E740481C1C}">
                <a14:useLocalDpi xmlns:a14="http://schemas.microsoft.com/office/drawing/2010/main"/>
              </a:ext>
            </a:extLst>
          </a:blip>
          <a:srcRect/>
          <a:stretch>
            <a:fillRect/>
          </a:stretch>
        </p:blipFill>
        <p:spPr bwMode="auto">
          <a:xfrm>
            <a:off x="5793963" y="4494632"/>
            <a:ext cx="2025704" cy="2056527"/>
          </a:xfrm>
          <a:prstGeom prst="rect">
            <a:avLst/>
          </a:prstGeom>
          <a:noFill/>
          <a:ln>
            <a:noFill/>
          </a:ln>
        </p:spPr>
      </p:pic>
      <p:pic>
        <p:nvPicPr>
          <p:cNvPr id="11" name="Picture 10"/>
          <p:cNvPicPr/>
          <p:nvPr/>
        </p:nvPicPr>
        <p:blipFill>
          <a:blip r:embed="rId11" cstate="screen">
            <a:extLst>
              <a:ext uri="{28A0092B-C50C-407E-A947-70E740481C1C}">
                <a14:useLocalDpi xmlns:a14="http://schemas.microsoft.com/office/drawing/2010/main"/>
              </a:ext>
            </a:extLst>
          </a:blip>
          <a:srcRect/>
          <a:stretch>
            <a:fillRect/>
          </a:stretch>
        </p:blipFill>
        <p:spPr bwMode="auto">
          <a:xfrm>
            <a:off x="1701544" y="4494632"/>
            <a:ext cx="2025704" cy="2056527"/>
          </a:xfrm>
          <a:prstGeom prst="rect">
            <a:avLst/>
          </a:prstGeom>
          <a:noFill/>
          <a:ln>
            <a:noFill/>
          </a:ln>
        </p:spPr>
      </p:pic>
    </p:spTree>
    <p:extLst>
      <p:ext uri="{BB962C8B-B14F-4D97-AF65-F5344CB8AC3E}">
        <p14:creationId xmlns:p14="http://schemas.microsoft.com/office/powerpoint/2010/main" val="173489777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2447"/>
            <a:ext cx="7315200" cy="1154097"/>
          </a:xfrm>
        </p:spPr>
        <p:txBody>
          <a:bodyPr>
            <a:normAutofit/>
          </a:bodyPr>
          <a:lstStyle/>
          <a:p>
            <a:r>
              <a:rPr lang="en-US" sz="4400" dirty="0" smtClean="0"/>
              <a:t>Lesson Extensions</a:t>
            </a:r>
            <a:endParaRPr lang="en-US" sz="4400" dirty="0"/>
          </a:p>
        </p:txBody>
      </p:sp>
      <p:pic>
        <p:nvPicPr>
          <p:cNvPr id="4" name="Picture 3" descr="Screen Shot 2018-03-14 at 11.52.46 AM.png"/>
          <p:cNvPicPr>
            <a:picLocks noChangeAspect="1"/>
          </p:cNvPicPr>
          <p:nvPr/>
        </p:nvPicPr>
        <p:blipFill>
          <a:blip r:embed="rId2">
            <a:extLst>
              <a:ext uri="{BEBA8EAE-BF5A-486C-A8C5-ECC9F3942E4B}">
                <a14:imgProps xmlns:a14="http://schemas.microsoft.com/office/drawing/2010/main">
                  <a14:imgLayer r:embed="rId3">
                    <a14:imgEffect>
                      <a14:backgroundRemoval t="9859" b="90342" l="9843" r="89961"/>
                    </a14:imgEffect>
                    <a14:imgEffect>
                      <a14:saturation sat="0"/>
                    </a14:imgEffect>
                  </a14:imgLayer>
                </a14:imgProps>
              </a:ext>
              <a:ext uri="{28A0092B-C50C-407E-A947-70E740481C1C}">
                <a14:useLocalDpi xmlns:a14="http://schemas.microsoft.com/office/drawing/2010/main"/>
              </a:ext>
            </a:extLst>
          </a:blip>
          <a:stretch>
            <a:fillRect/>
          </a:stretch>
        </p:blipFill>
        <p:spPr>
          <a:xfrm>
            <a:off x="4205223" y="1393651"/>
            <a:ext cx="4938777" cy="4831835"/>
          </a:xfrm>
          <a:prstGeom prst="rect">
            <a:avLst/>
          </a:prstGeom>
        </p:spPr>
      </p:pic>
      <p:pic>
        <p:nvPicPr>
          <p:cNvPr id="5" name="Picture 4" descr="Screen Shot 2018-03-16 at 2.39.24 PM.png"/>
          <p:cNvPicPr>
            <a:picLocks noChangeAspect="1"/>
          </p:cNvPicPr>
          <p:nvPr/>
        </p:nvPicPr>
        <p:blipFill>
          <a:blip r:embed="rId4">
            <a:extLst>
              <a:ext uri="{BEBA8EAE-BF5A-486C-A8C5-ECC9F3942E4B}">
                <a14:imgProps xmlns:a14="http://schemas.microsoft.com/office/drawing/2010/main">
                  <a14:imgLayer r:embed="rId5">
                    <a14:imgEffect>
                      <a14:backgroundRemoval t="5488" b="94106" l="9862" r="89941"/>
                    </a14:imgEffect>
                  </a14:imgLayer>
                </a14:imgProps>
              </a:ext>
              <a:ext uri="{28A0092B-C50C-407E-A947-70E740481C1C}">
                <a14:useLocalDpi xmlns:a14="http://schemas.microsoft.com/office/drawing/2010/main"/>
              </a:ext>
            </a:extLst>
          </a:blip>
          <a:stretch>
            <a:fillRect/>
          </a:stretch>
        </p:blipFill>
        <p:spPr>
          <a:xfrm>
            <a:off x="528935" y="1693552"/>
            <a:ext cx="4524670" cy="4390804"/>
          </a:xfrm>
          <a:prstGeom prst="rect">
            <a:avLst/>
          </a:prstGeom>
        </p:spPr>
      </p:pic>
    </p:spTree>
    <p:extLst>
      <p:ext uri="{BB962C8B-B14F-4D97-AF65-F5344CB8AC3E}">
        <p14:creationId xmlns:p14="http://schemas.microsoft.com/office/powerpoint/2010/main" val="2341438954"/>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584200"/>
            <a:ext cx="9144000" cy="5686425"/>
          </a:xfrm>
          <a:prstGeom prst="rect">
            <a:avLst/>
          </a:prstGeom>
        </p:spPr>
      </p:pic>
    </p:spTree>
    <p:extLst>
      <p:ext uri="{BB962C8B-B14F-4D97-AF65-F5344CB8AC3E}">
        <p14:creationId xmlns:p14="http://schemas.microsoft.com/office/powerpoint/2010/main" val="2578954596"/>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508000"/>
            <a:ext cx="9144000" cy="5822156"/>
          </a:xfrm>
          <a:prstGeom prst="rect">
            <a:avLst/>
          </a:prstGeom>
        </p:spPr>
      </p:pic>
    </p:spTree>
    <p:extLst>
      <p:ext uri="{BB962C8B-B14F-4D97-AF65-F5344CB8AC3E}">
        <p14:creationId xmlns:p14="http://schemas.microsoft.com/office/powerpoint/2010/main" val="2200991772"/>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227174"/>
            <a:ext cx="7315200" cy="3394809"/>
          </a:xfrm>
        </p:spPr>
        <p:txBody>
          <a:bodyPr>
            <a:normAutofit/>
          </a:bodyPr>
          <a:lstStyle/>
          <a:p>
            <a:pPr algn="ctr"/>
            <a:r>
              <a:rPr lang="en-US" sz="5400" b="1" dirty="0" smtClean="0"/>
              <a:t>Other 3D Printing Resources and Opportunities </a:t>
            </a:r>
            <a:endParaRPr lang="en-US" sz="5400" b="1" dirty="0"/>
          </a:p>
        </p:txBody>
      </p:sp>
    </p:spTree>
    <p:extLst>
      <p:ext uri="{BB962C8B-B14F-4D97-AF65-F5344CB8AC3E}">
        <p14:creationId xmlns:p14="http://schemas.microsoft.com/office/powerpoint/2010/main" val="329114239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he Human evolution teaching materials project-9.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2649" y="0"/>
            <a:ext cx="8572500" cy="6858000"/>
          </a:xfrm>
          <a:prstGeom prst="rect">
            <a:avLst/>
          </a:prstGeom>
        </p:spPr>
      </p:pic>
    </p:spTree>
    <p:extLst>
      <p:ext uri="{BB962C8B-B14F-4D97-AF65-F5344CB8AC3E}">
        <p14:creationId xmlns:p14="http://schemas.microsoft.com/office/powerpoint/2010/main" val="3716724697"/>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rtboard 15-01.jpg"/>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l="-53873"/>
          <a:stretch/>
        </p:blipFill>
        <p:spPr>
          <a:xfrm>
            <a:off x="-2331312" y="0"/>
            <a:ext cx="10463232" cy="6858000"/>
          </a:xfrm>
        </p:spPr>
      </p:pic>
    </p:spTree>
    <p:extLst>
      <p:ext uri="{BB962C8B-B14F-4D97-AF65-F5344CB8AC3E}">
        <p14:creationId xmlns:p14="http://schemas.microsoft.com/office/powerpoint/2010/main" val="1232286651"/>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Screen Shot 2018-03-16 at 3.26.59 PM.pn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406668"/>
            <a:ext cx="9144000" cy="5990897"/>
          </a:xfrm>
          <a:prstGeom prst="rect">
            <a:avLst/>
          </a:prstGeom>
        </p:spPr>
      </p:pic>
    </p:spTree>
    <p:extLst>
      <p:ext uri="{BB962C8B-B14F-4D97-AF65-F5344CB8AC3E}">
        <p14:creationId xmlns:p14="http://schemas.microsoft.com/office/powerpoint/2010/main" val="2881969022"/>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969" y="75132"/>
            <a:ext cx="7315200" cy="1154097"/>
          </a:xfrm>
        </p:spPr>
        <p:txBody>
          <a:bodyPr/>
          <a:lstStyle/>
          <a:p>
            <a:r>
              <a:rPr lang="en-US" b="1" dirty="0"/>
              <a:t>Thank You!</a:t>
            </a:r>
          </a:p>
        </p:txBody>
      </p:sp>
      <p:sp>
        <p:nvSpPr>
          <p:cNvPr id="3" name="Content Placeholder 2"/>
          <p:cNvSpPr>
            <a:spLocks noGrp="1"/>
          </p:cNvSpPr>
          <p:nvPr>
            <p:ph idx="1"/>
          </p:nvPr>
        </p:nvSpPr>
        <p:spPr>
          <a:xfrm>
            <a:off x="605969" y="1300250"/>
            <a:ext cx="3820888" cy="3539527"/>
          </a:xfrm>
        </p:spPr>
        <p:txBody>
          <a:bodyPr/>
          <a:lstStyle/>
          <a:p>
            <a:r>
              <a:rPr lang="en-US" dirty="0"/>
              <a:t>Science Educators </a:t>
            </a:r>
          </a:p>
          <a:p>
            <a:r>
              <a:rPr lang="en-US" dirty="0"/>
              <a:t>Scientists</a:t>
            </a:r>
          </a:p>
          <a:p>
            <a:r>
              <a:rPr lang="en-US" dirty="0"/>
              <a:t>National Science Foundation</a:t>
            </a:r>
          </a:p>
          <a:p>
            <a:r>
              <a:rPr lang="en-US" dirty="0"/>
              <a:t>Florida Museum of Natural History</a:t>
            </a:r>
          </a:p>
          <a:p>
            <a:r>
              <a:rPr lang="en-US" dirty="0"/>
              <a:t>University of Florida, College of Education</a:t>
            </a:r>
          </a:p>
        </p:txBody>
      </p:sp>
      <p:pic>
        <p:nvPicPr>
          <p:cNvPr id="4" name="Picture 3" descr="FM_logo_horizontal_TM_Gray60.pn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422920" y="4065165"/>
            <a:ext cx="3204916" cy="828859"/>
          </a:xfrm>
          <a:prstGeom prst="rect">
            <a:avLst/>
          </a:prstGeom>
        </p:spPr>
      </p:pic>
      <p:pic>
        <p:nvPicPr>
          <p:cNvPr id="5" name="Picture 4" descr="uf-01.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69591" y="5416645"/>
            <a:ext cx="3872975" cy="1207025"/>
          </a:xfrm>
          <a:prstGeom prst="rect">
            <a:avLst/>
          </a:prstGeom>
        </p:spPr>
      </p:pic>
      <p:pic>
        <p:nvPicPr>
          <p:cNvPr id="7" name="Picture 6">
            <a:extLst>
              <a:ext uri="{FF2B5EF4-FFF2-40B4-BE49-F238E27FC236}">
                <a16:creationId xmlns="" xmlns:a16="http://schemas.microsoft.com/office/drawing/2014/main" id="{FCAC4E52-CEC1-AD4D-951B-3A01611A945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78618" y="1422502"/>
            <a:ext cx="2254919" cy="2267954"/>
          </a:xfrm>
          <a:prstGeom prst="rect">
            <a:avLst/>
          </a:prstGeom>
        </p:spPr>
      </p:pic>
    </p:spTree>
    <p:extLst>
      <p:ext uri="{BB962C8B-B14F-4D97-AF65-F5344CB8AC3E}">
        <p14:creationId xmlns:p14="http://schemas.microsoft.com/office/powerpoint/2010/main" val="1025966357"/>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Perspective.thmx</Template>
  <TotalTime>896</TotalTime>
  <Words>656</Words>
  <Application>Microsoft Macintosh PowerPoint</Application>
  <PresentationFormat>On-screen Show (4:3)</PresentationFormat>
  <Paragraphs>63</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Perspective</vt:lpstr>
      <vt:lpstr>iDigFossils</vt:lpstr>
      <vt:lpstr>A Comparison of Hominins Using Fossils such as Teeth and Skulls</vt:lpstr>
      <vt:lpstr>PowerPoint Presentation</vt:lpstr>
      <vt:lpstr>Why teach Human Evolution?</vt:lpstr>
      <vt:lpstr>PowerPoint Presentation</vt:lpstr>
      <vt:lpstr>PowerPoint Presentation</vt:lpstr>
      <vt:lpstr>A Comparison of Hominins Using Fossils such as Teeth and Skulls </vt:lpstr>
      <vt:lpstr>Anchoring Events</vt:lpstr>
      <vt:lpstr>Curriculum Connections</vt:lpstr>
      <vt:lpstr>PowerPoint Presentation</vt:lpstr>
      <vt:lpstr>Lab Activity </vt:lpstr>
      <vt:lpstr>PowerPoint Presentation</vt:lpstr>
      <vt:lpstr>Scientific Database </vt:lpstr>
      <vt:lpstr>PowerPoint Presentation</vt:lpstr>
      <vt:lpstr>Tooth Types</vt:lpstr>
      <vt:lpstr>PowerPoint Presentation</vt:lpstr>
      <vt:lpstr>Example Averaged Measurements </vt:lpstr>
      <vt:lpstr>PowerPoint Presentation</vt:lpstr>
      <vt:lpstr>PowerPoint Presentation</vt:lpstr>
      <vt:lpstr>PowerPoint Presentation</vt:lpstr>
      <vt:lpstr>Which mandible belongs to which species?</vt:lpstr>
      <vt:lpstr>PowerPoint Presentation</vt:lpstr>
      <vt:lpstr>Lesson Extensions</vt:lpstr>
      <vt:lpstr>PowerPoint Presentation</vt:lpstr>
      <vt:lpstr>PowerPoint Presentation</vt:lpstr>
      <vt:lpstr>Other 3D Printing Resources and Opportunities </vt:lpstr>
      <vt:lpstr>PowerPoint Presentation</vt:lpstr>
      <vt:lpstr>PowerPoint Presentation</vt:lpstr>
      <vt:lpstr>PowerPoint Presentation</vt:lpstr>
      <vt:lpstr>Thank You!</vt:lpstr>
    </vt:vector>
  </TitlesOfParts>
  <Company>Florida Museum of Natural History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iDigFossils</dc:title>
  <dc:creator>Clau Grant</dc:creator>
  <cp:lastModifiedBy>Molly Martell</cp:lastModifiedBy>
  <cp:revision>47</cp:revision>
  <dcterms:created xsi:type="dcterms:W3CDTF">2018-03-09T14:28:32Z</dcterms:created>
  <dcterms:modified xsi:type="dcterms:W3CDTF">2018-03-17T12:59:15Z</dcterms:modified>
</cp:coreProperties>
</file>